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x="18288000" cy="10287000"/>
  <p:notesSz cx="6858000" cy="9144000"/>
  <p:embeddedFontLst>
    <p:embeddedFont>
      <p:font typeface="Open Sauce" charset="1" panose="00000500000000000000"/>
      <p:regular r:id="rId18"/>
    </p:embeddedFont>
    <p:embeddedFont>
      <p:font typeface="Open Sauce Bold" charset="1" panose="0000080000000000000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jpeg>
</file>

<file path=ppt/media/image12.jpeg>
</file>

<file path=ppt/media/image13.png>
</file>

<file path=ppt/media/image14.png>
</file>

<file path=ppt/media/image15.png>
</file>

<file path=ppt/media/image16.jpeg>
</file>

<file path=ppt/media/image17.jpeg>
</file>

<file path=ppt/media/image18.jpeg>
</file>

<file path=ppt/media/image19.jpeg>
</file>

<file path=ppt/media/image2.png>
</file>

<file path=ppt/media/image20.jpeg>
</file>

<file path=ppt/media/image21.jpeg>
</file>

<file path=ppt/media/image3.png>
</file>

<file path=ppt/media/image4.svg>
</file>

<file path=ppt/media/image5.png>
</file>

<file path=ppt/media/image6.svg>
</file>

<file path=ppt/media/image7.jpe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20.jpeg" Type="http://schemas.openxmlformats.org/officeDocument/2006/relationships/image"/><Relationship Id="rId5" Target="../media/image5.png" Type="http://schemas.openxmlformats.org/officeDocument/2006/relationships/image"/><Relationship Id="rId6" Target="../media/image6.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21.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7.jpeg" Type="http://schemas.openxmlformats.org/officeDocument/2006/relationships/image"/><Relationship Id="rId5" Target="../media/image5.png" Type="http://schemas.openxmlformats.org/officeDocument/2006/relationships/image"/><Relationship Id="rId6" Target="../media/image6.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8.png" Type="http://schemas.openxmlformats.org/officeDocument/2006/relationships/image"/><Relationship Id="rId5" Target="../media/image9.png" Type="http://schemas.openxmlformats.org/officeDocument/2006/relationships/image"/><Relationship Id="rId6" Target="../media/image10.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1.jpeg" Type="http://schemas.openxmlformats.org/officeDocument/2006/relationships/image"/><Relationship Id="rId5" Target="../media/image12.jpe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13.png" Type="http://schemas.openxmlformats.org/officeDocument/2006/relationships/image"/><Relationship Id="rId7" Target="../media/image14.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15.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6.jpeg" Type="http://schemas.openxmlformats.org/officeDocument/2006/relationships/image"/><Relationship Id="rId5" Target="../media/image17.jpe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8.jpeg" Type="http://schemas.openxmlformats.org/officeDocument/2006/relationships/image"/><Relationship Id="rId5" Target="../media/image19.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22223B"/>
        </a:solidFill>
      </p:bgPr>
    </p:bg>
    <p:spTree>
      <p:nvGrpSpPr>
        <p:cNvPr id="1" name=""/>
        <p:cNvGrpSpPr/>
        <p:nvPr/>
      </p:nvGrpSpPr>
      <p:grpSpPr>
        <a:xfrm>
          <a:off x="0" y="0"/>
          <a:ext cx="0" cy="0"/>
          <a:chOff x="0" y="0"/>
          <a:chExt cx="0" cy="0"/>
        </a:xfrm>
      </p:grpSpPr>
      <p:grpSp>
        <p:nvGrpSpPr>
          <p:cNvPr name="Group 2" id="2"/>
          <p:cNvGrpSpPr/>
          <p:nvPr/>
        </p:nvGrpSpPr>
        <p:grpSpPr>
          <a:xfrm rot="0">
            <a:off x="-214463" y="80954"/>
            <a:ext cx="6935779" cy="9568901"/>
            <a:chOff x="0" y="0"/>
            <a:chExt cx="6350000" cy="8760735"/>
          </a:xfrm>
        </p:grpSpPr>
        <p:sp>
          <p:nvSpPr>
            <p:cNvPr name="Freeform 3" id="3"/>
            <p:cNvSpPr/>
            <p:nvPr/>
          </p:nvSpPr>
          <p:spPr>
            <a:xfrm flipH="false" flipV="false" rot="0">
              <a:off x="0" y="0"/>
              <a:ext cx="6350000" cy="8760735"/>
            </a:xfrm>
            <a:custGeom>
              <a:avLst/>
              <a:gdLst/>
              <a:ahLst/>
              <a:cxnLst/>
              <a:rect r="r" b="b" t="t" l="l"/>
              <a:pathLst>
                <a:path h="8760735" w="6350000">
                  <a:moveTo>
                    <a:pt x="6350000" y="5790941"/>
                  </a:moveTo>
                  <a:lnTo>
                    <a:pt x="0" y="8760735"/>
                  </a:lnTo>
                  <a:lnTo>
                    <a:pt x="0" y="2969794"/>
                  </a:lnTo>
                  <a:lnTo>
                    <a:pt x="6350000" y="0"/>
                  </a:lnTo>
                  <a:close/>
                </a:path>
              </a:pathLst>
            </a:custGeom>
            <a:blipFill>
              <a:blip r:embed="rId2"/>
              <a:stretch>
                <a:fillRect l="-1995" t="0" r="-1995" b="0"/>
              </a:stretch>
            </a:blipFill>
          </p:spPr>
        </p:sp>
      </p:grpSp>
      <p:grpSp>
        <p:nvGrpSpPr>
          <p:cNvPr name="Group 4" id="4"/>
          <p:cNvGrpSpPr/>
          <p:nvPr/>
        </p:nvGrpSpPr>
        <p:grpSpPr>
          <a:xfrm rot="0">
            <a:off x="11874078" y="4038533"/>
            <a:ext cx="5270938" cy="5219767"/>
            <a:chOff x="0" y="0"/>
            <a:chExt cx="7180440" cy="7110730"/>
          </a:xfrm>
        </p:grpSpPr>
        <p:sp>
          <p:nvSpPr>
            <p:cNvPr name="Freeform 5" id="5"/>
            <p:cNvSpPr/>
            <p:nvPr/>
          </p:nvSpPr>
          <p:spPr>
            <a:xfrm flipH="false" flipV="false" rot="0">
              <a:off x="0" y="0"/>
              <a:ext cx="7180439" cy="7110730"/>
            </a:xfrm>
            <a:custGeom>
              <a:avLst/>
              <a:gdLst/>
              <a:ahLst/>
              <a:cxnLst/>
              <a:rect r="r" b="b" t="t" l="l"/>
              <a:pathLst>
                <a:path h="7110730" w="7180439">
                  <a:moveTo>
                    <a:pt x="7180439" y="4700270"/>
                  </a:moveTo>
                  <a:lnTo>
                    <a:pt x="0" y="7110730"/>
                  </a:lnTo>
                  <a:lnTo>
                    <a:pt x="0" y="2410460"/>
                  </a:lnTo>
                  <a:lnTo>
                    <a:pt x="7180439" y="0"/>
                  </a:lnTo>
                  <a:close/>
                </a:path>
              </a:pathLst>
            </a:custGeom>
            <a:blipFill>
              <a:blip r:embed="rId3"/>
              <a:stretch>
                <a:fillRect l="0" t="-6517" r="0" b="-6517"/>
              </a:stretch>
            </a:blipFill>
          </p:spPr>
        </p:sp>
      </p:grpSp>
      <p:sp>
        <p:nvSpPr>
          <p:cNvPr name="Freeform 6" id="6"/>
          <p:cNvSpPr/>
          <p:nvPr/>
        </p:nvSpPr>
        <p:spPr>
          <a:xfrm flipH="false" flipV="false" rot="0">
            <a:off x="1028700" y="1028700"/>
            <a:ext cx="300484" cy="302685"/>
          </a:xfrm>
          <a:custGeom>
            <a:avLst/>
            <a:gdLst/>
            <a:ahLst/>
            <a:cxnLst/>
            <a:rect r="r" b="b" t="t" l="l"/>
            <a:pathLst>
              <a:path h="302685" w="300484">
                <a:moveTo>
                  <a:pt x="0" y="0"/>
                </a:moveTo>
                <a:lnTo>
                  <a:pt x="300484" y="0"/>
                </a:lnTo>
                <a:lnTo>
                  <a:pt x="300484" y="302685"/>
                </a:lnTo>
                <a:lnTo>
                  <a:pt x="0" y="30268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0">
            <a:off x="16255346" y="9140316"/>
            <a:ext cx="889671" cy="509539"/>
          </a:xfrm>
          <a:custGeom>
            <a:avLst/>
            <a:gdLst/>
            <a:ahLst/>
            <a:cxnLst/>
            <a:rect r="r" b="b" t="t" l="l"/>
            <a:pathLst>
              <a:path h="509539" w="889671">
                <a:moveTo>
                  <a:pt x="0" y="0"/>
                </a:moveTo>
                <a:lnTo>
                  <a:pt x="889671" y="0"/>
                </a:lnTo>
                <a:lnTo>
                  <a:pt x="889671" y="509539"/>
                </a:lnTo>
                <a:lnTo>
                  <a:pt x="0" y="50953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8" id="8"/>
          <p:cNvSpPr txBox="true"/>
          <p:nvPr/>
        </p:nvSpPr>
        <p:spPr>
          <a:xfrm rot="0">
            <a:off x="8190409" y="1046693"/>
            <a:ext cx="8954607" cy="2768600"/>
          </a:xfrm>
          <a:prstGeom prst="rect">
            <a:avLst/>
          </a:prstGeom>
        </p:spPr>
        <p:txBody>
          <a:bodyPr anchor="t" rtlCol="false" tIns="0" lIns="0" bIns="0" rIns="0">
            <a:spAutoFit/>
          </a:bodyPr>
          <a:lstStyle/>
          <a:p>
            <a:pPr algn="r">
              <a:lnSpc>
                <a:spcPts val="9799"/>
              </a:lnSpc>
            </a:pPr>
            <a:r>
              <a:rPr lang="en-US" sz="6999" spc="-209">
                <a:solidFill>
                  <a:srgbClr val="F2E9E4"/>
                </a:solidFill>
                <a:latin typeface="Open Sauce"/>
                <a:ea typeface="Open Sauce"/>
                <a:cs typeface="Open Sauce"/>
                <a:sym typeface="Open Sauce"/>
              </a:rPr>
              <a:t>E-3조</a:t>
            </a:r>
          </a:p>
          <a:p>
            <a:pPr algn="r">
              <a:lnSpc>
                <a:spcPts val="12599"/>
              </a:lnSpc>
              <a:spcBef>
                <a:spcPct val="0"/>
              </a:spcBef>
            </a:pPr>
            <a:r>
              <a:rPr lang="en-US" sz="9000" spc="-270">
                <a:solidFill>
                  <a:srgbClr val="F2E9E4"/>
                </a:solidFill>
                <a:latin typeface="Open Sauce"/>
                <a:ea typeface="Open Sauce"/>
                <a:cs typeface="Open Sauce"/>
                <a:sym typeface="Open Sauce"/>
              </a:rPr>
              <a:t>3차</a:t>
            </a:r>
            <a:r>
              <a:rPr lang="en-US" sz="9000" spc="-270">
                <a:solidFill>
                  <a:srgbClr val="F2E9E4"/>
                </a:solidFill>
                <a:latin typeface="Open Sauce"/>
                <a:ea typeface="Open Sauce"/>
                <a:cs typeface="Open Sauce"/>
                <a:sym typeface="Open Sauce"/>
              </a:rPr>
              <a:t> 주주총회</a:t>
            </a:r>
          </a:p>
        </p:txBody>
      </p:sp>
      <p:sp>
        <p:nvSpPr>
          <p:cNvPr name="TextBox 9" id="9"/>
          <p:cNvSpPr txBox="true"/>
          <p:nvPr/>
        </p:nvSpPr>
        <p:spPr>
          <a:xfrm rot="0">
            <a:off x="2623038" y="8457995"/>
            <a:ext cx="4872128" cy="712470"/>
          </a:xfrm>
          <a:prstGeom prst="rect">
            <a:avLst/>
          </a:prstGeom>
        </p:spPr>
        <p:txBody>
          <a:bodyPr anchor="t" rtlCol="false" tIns="0" lIns="0" bIns="0" rIns="0">
            <a:spAutoFit/>
          </a:bodyPr>
          <a:lstStyle/>
          <a:p>
            <a:pPr algn="l">
              <a:lnSpc>
                <a:spcPts val="5880"/>
              </a:lnSpc>
              <a:spcBef>
                <a:spcPct val="0"/>
              </a:spcBef>
            </a:pPr>
            <a:r>
              <a:rPr lang="en-US" sz="4200" spc="-126">
                <a:solidFill>
                  <a:srgbClr val="C9ADA7"/>
                </a:solidFill>
                <a:latin typeface="Open Sauce"/>
                <a:ea typeface="Open Sauce"/>
                <a:cs typeface="Open Sauce"/>
                <a:sym typeface="Open Sauce"/>
              </a:rPr>
              <a:t>WI - COMPANY(주)</a:t>
            </a:r>
          </a:p>
        </p:txBody>
      </p:sp>
      <p:sp>
        <p:nvSpPr>
          <p:cNvPr name="TextBox 10" id="10"/>
          <p:cNvSpPr txBox="true"/>
          <p:nvPr/>
        </p:nvSpPr>
        <p:spPr>
          <a:xfrm rot="0">
            <a:off x="1527124" y="1024150"/>
            <a:ext cx="1726302" cy="273685"/>
          </a:xfrm>
          <a:prstGeom prst="rect">
            <a:avLst/>
          </a:prstGeom>
        </p:spPr>
        <p:txBody>
          <a:bodyPr anchor="t" rtlCol="false" tIns="0" lIns="0" bIns="0" rIns="0">
            <a:spAutoFit/>
          </a:bodyPr>
          <a:lstStyle/>
          <a:p>
            <a:pPr algn="l">
              <a:lnSpc>
                <a:spcPts val="2239"/>
              </a:lnSpc>
              <a:spcBef>
                <a:spcPct val="0"/>
              </a:spcBef>
            </a:pPr>
            <a:r>
              <a:rPr lang="en-US" b="true" sz="1599" spc="-47">
                <a:solidFill>
                  <a:srgbClr val="F2E9E4"/>
                </a:solidFill>
                <a:latin typeface="Open Sauce Bold"/>
                <a:ea typeface="Open Sauce Bold"/>
                <a:cs typeface="Open Sauce Bold"/>
                <a:sym typeface="Open Sauce Bold"/>
              </a:rPr>
              <a:t>wi &amp; Co.</a:t>
            </a:r>
          </a:p>
        </p:txBody>
      </p:sp>
      <p:sp>
        <p:nvSpPr>
          <p:cNvPr name="TextBox 11" id="11"/>
          <p:cNvSpPr txBox="true"/>
          <p:nvPr/>
        </p:nvSpPr>
        <p:spPr>
          <a:xfrm rot="0">
            <a:off x="2623038" y="9356985"/>
            <a:ext cx="3403510" cy="392945"/>
          </a:xfrm>
          <a:prstGeom prst="rect">
            <a:avLst/>
          </a:prstGeom>
        </p:spPr>
        <p:txBody>
          <a:bodyPr anchor="t" rtlCol="false" tIns="0" lIns="0" bIns="0" rIns="0">
            <a:spAutoFit/>
          </a:bodyPr>
          <a:lstStyle/>
          <a:p>
            <a:pPr algn="l">
              <a:lnSpc>
                <a:spcPts val="3373"/>
              </a:lnSpc>
              <a:spcBef>
                <a:spcPct val="0"/>
              </a:spcBef>
            </a:pPr>
            <a:r>
              <a:rPr lang="en-US" b="true" sz="2409" spc="-72">
                <a:solidFill>
                  <a:srgbClr val="F2E9E4"/>
                </a:solidFill>
                <a:latin typeface="Open Sauce Bold"/>
                <a:ea typeface="Open Sauce Bold"/>
                <a:cs typeface="Open Sauce Bold"/>
                <a:sym typeface="Open Sauce Bold"/>
              </a:rPr>
              <a:t>14 February, 2025</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22223B"/>
        </a:solidFill>
      </p:bgPr>
    </p:bg>
    <p:spTree>
      <p:nvGrpSpPr>
        <p:cNvPr id="1" name=""/>
        <p:cNvGrpSpPr/>
        <p:nvPr/>
      </p:nvGrpSpPr>
      <p:grpSpPr>
        <a:xfrm>
          <a:off x="0" y="0"/>
          <a:ext cx="0" cy="0"/>
          <a:chOff x="0" y="0"/>
          <a:chExt cx="0" cy="0"/>
        </a:xfrm>
      </p:grpSpPr>
      <p:sp>
        <p:nvSpPr>
          <p:cNvPr name="Freeform 2" id="2"/>
          <p:cNvSpPr/>
          <p:nvPr/>
        </p:nvSpPr>
        <p:spPr>
          <a:xfrm flipH="false" flipV="false" rot="0">
            <a:off x="1028700" y="1028700"/>
            <a:ext cx="300484" cy="302685"/>
          </a:xfrm>
          <a:custGeom>
            <a:avLst/>
            <a:gdLst/>
            <a:ahLst/>
            <a:cxnLst/>
            <a:rect r="r" b="b" t="t" l="l"/>
            <a:pathLst>
              <a:path h="302685" w="300484">
                <a:moveTo>
                  <a:pt x="0" y="0"/>
                </a:moveTo>
                <a:lnTo>
                  <a:pt x="300484" y="0"/>
                </a:lnTo>
                <a:lnTo>
                  <a:pt x="300484" y="302685"/>
                </a:lnTo>
                <a:lnTo>
                  <a:pt x="0" y="30268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028700" y="6614796"/>
            <a:ext cx="4704661" cy="1377949"/>
          </a:xfrm>
          <a:prstGeom prst="rect">
            <a:avLst/>
          </a:prstGeom>
        </p:spPr>
        <p:txBody>
          <a:bodyPr anchor="t" rtlCol="false" tIns="0" lIns="0" bIns="0" rIns="0">
            <a:spAutoFit/>
          </a:bodyPr>
          <a:lstStyle/>
          <a:p>
            <a:pPr algn="l">
              <a:lnSpc>
                <a:spcPts val="11200"/>
              </a:lnSpc>
              <a:spcBef>
                <a:spcPct val="0"/>
              </a:spcBef>
            </a:pPr>
            <a:r>
              <a:rPr lang="en-US" sz="8000" spc="-240">
                <a:solidFill>
                  <a:srgbClr val="F2E9E4"/>
                </a:solidFill>
                <a:latin typeface="Open Sauce"/>
                <a:ea typeface="Open Sauce"/>
                <a:cs typeface="Open Sauce"/>
                <a:sym typeface="Open Sauce"/>
              </a:rPr>
              <a:t>Timeline</a:t>
            </a:r>
          </a:p>
        </p:txBody>
      </p:sp>
      <p:sp>
        <p:nvSpPr>
          <p:cNvPr name="TextBox 4" id="4"/>
          <p:cNvSpPr txBox="true"/>
          <p:nvPr/>
        </p:nvSpPr>
        <p:spPr>
          <a:xfrm rot="0">
            <a:off x="1527124" y="1024150"/>
            <a:ext cx="1726302" cy="273685"/>
          </a:xfrm>
          <a:prstGeom prst="rect">
            <a:avLst/>
          </a:prstGeom>
        </p:spPr>
        <p:txBody>
          <a:bodyPr anchor="t" rtlCol="false" tIns="0" lIns="0" bIns="0" rIns="0">
            <a:spAutoFit/>
          </a:bodyPr>
          <a:lstStyle/>
          <a:p>
            <a:pPr algn="l">
              <a:lnSpc>
                <a:spcPts val="2239"/>
              </a:lnSpc>
              <a:spcBef>
                <a:spcPct val="0"/>
              </a:spcBef>
            </a:pPr>
            <a:r>
              <a:rPr lang="en-US" b="true" sz="1599" spc="-47">
                <a:solidFill>
                  <a:srgbClr val="F2E9E4"/>
                </a:solidFill>
                <a:latin typeface="Open Sauce Bold"/>
                <a:ea typeface="Open Sauce Bold"/>
                <a:cs typeface="Open Sauce Bold"/>
                <a:sym typeface="Open Sauce Bold"/>
              </a:rPr>
              <a:t>Salford &amp; Co.</a:t>
            </a:r>
          </a:p>
        </p:txBody>
      </p:sp>
      <p:sp>
        <p:nvSpPr>
          <p:cNvPr name="TextBox 5" id="5"/>
          <p:cNvSpPr txBox="true"/>
          <p:nvPr/>
        </p:nvSpPr>
        <p:spPr>
          <a:xfrm rot="0">
            <a:off x="12314593" y="1371525"/>
            <a:ext cx="4944707" cy="1284605"/>
          </a:xfrm>
          <a:prstGeom prst="rect">
            <a:avLst/>
          </a:prstGeom>
        </p:spPr>
        <p:txBody>
          <a:bodyPr anchor="t" rtlCol="false" tIns="0" lIns="0" bIns="0" rIns="0">
            <a:spAutoFit/>
          </a:bodyPr>
          <a:lstStyle/>
          <a:p>
            <a:pPr algn="l">
              <a:lnSpc>
                <a:spcPts val="2079"/>
              </a:lnSpc>
            </a:pPr>
            <a:r>
              <a:rPr lang="en-US" sz="1599" spc="-47">
                <a:solidFill>
                  <a:srgbClr val="F2E9E4"/>
                </a:solidFill>
                <a:latin typeface="Open Sauce"/>
                <a:ea typeface="Open Sauce"/>
                <a:cs typeface="Open Sauce"/>
                <a:sym typeface="Open Sauce"/>
              </a:rPr>
              <a:t>Lorem ipsum odor amet, consectetuer adipiscing elit. Adipiscing a blandit lectus quam, penatibus enim cursus. Et cubilia bibendum enim interdum aliquam molestie purus litora malesuada. Vel commodo aliquet iaculis tristique platea turpis; curae nec.</a:t>
            </a:r>
          </a:p>
        </p:txBody>
      </p:sp>
      <p:sp>
        <p:nvSpPr>
          <p:cNvPr name="TextBox 6" id="6"/>
          <p:cNvSpPr txBox="true"/>
          <p:nvPr/>
        </p:nvSpPr>
        <p:spPr>
          <a:xfrm rot="0">
            <a:off x="12314593" y="1009650"/>
            <a:ext cx="1278842" cy="255905"/>
          </a:xfrm>
          <a:prstGeom prst="rect">
            <a:avLst/>
          </a:prstGeom>
        </p:spPr>
        <p:txBody>
          <a:bodyPr anchor="t" rtlCol="false" tIns="0" lIns="0" bIns="0" rIns="0">
            <a:spAutoFit/>
          </a:bodyPr>
          <a:lstStyle/>
          <a:p>
            <a:pPr algn="l">
              <a:lnSpc>
                <a:spcPts val="2079"/>
              </a:lnSpc>
            </a:pPr>
            <a:r>
              <a:rPr lang="en-US" sz="1599" spc="-47" b="true">
                <a:solidFill>
                  <a:srgbClr val="C9ADA7"/>
                </a:solidFill>
                <a:latin typeface="Open Sauce Bold"/>
                <a:ea typeface="Open Sauce Bold"/>
                <a:cs typeface="Open Sauce Bold"/>
                <a:sym typeface="Open Sauce Bold"/>
              </a:rPr>
              <a:t>2021</a:t>
            </a:r>
          </a:p>
        </p:txBody>
      </p:sp>
      <p:sp>
        <p:nvSpPr>
          <p:cNvPr name="TextBox 7" id="7"/>
          <p:cNvSpPr txBox="true"/>
          <p:nvPr/>
        </p:nvSpPr>
        <p:spPr>
          <a:xfrm rot="0">
            <a:off x="12314593" y="4672610"/>
            <a:ext cx="4944707" cy="1284605"/>
          </a:xfrm>
          <a:prstGeom prst="rect">
            <a:avLst/>
          </a:prstGeom>
        </p:spPr>
        <p:txBody>
          <a:bodyPr anchor="t" rtlCol="false" tIns="0" lIns="0" bIns="0" rIns="0">
            <a:spAutoFit/>
          </a:bodyPr>
          <a:lstStyle/>
          <a:p>
            <a:pPr algn="l">
              <a:lnSpc>
                <a:spcPts val="2079"/>
              </a:lnSpc>
            </a:pPr>
            <a:r>
              <a:rPr lang="en-US" sz="1599" spc="-47">
                <a:solidFill>
                  <a:srgbClr val="F2E9E4"/>
                </a:solidFill>
                <a:latin typeface="Open Sauce"/>
                <a:ea typeface="Open Sauce"/>
                <a:cs typeface="Open Sauce"/>
                <a:sym typeface="Open Sauce"/>
              </a:rPr>
              <a:t>Lorem ipsum odor amet, consectetuer adipiscing elit. Adipiscing a blandit lectus quam, penatibus enim cursus. Et cubilia bibendum enim interdum aliquam molestie purus litora malesuada. Vel commodo aliquet iaculis tristique platea turpis; curae nec.</a:t>
            </a:r>
          </a:p>
        </p:txBody>
      </p:sp>
      <p:sp>
        <p:nvSpPr>
          <p:cNvPr name="TextBox 8" id="8"/>
          <p:cNvSpPr txBox="true"/>
          <p:nvPr/>
        </p:nvSpPr>
        <p:spPr>
          <a:xfrm rot="0">
            <a:off x="12314593" y="4310735"/>
            <a:ext cx="1278842" cy="255905"/>
          </a:xfrm>
          <a:prstGeom prst="rect">
            <a:avLst/>
          </a:prstGeom>
        </p:spPr>
        <p:txBody>
          <a:bodyPr anchor="t" rtlCol="false" tIns="0" lIns="0" bIns="0" rIns="0">
            <a:spAutoFit/>
          </a:bodyPr>
          <a:lstStyle/>
          <a:p>
            <a:pPr algn="l">
              <a:lnSpc>
                <a:spcPts val="2079"/>
              </a:lnSpc>
            </a:pPr>
            <a:r>
              <a:rPr lang="en-US" sz="1599" spc="-47" b="true">
                <a:solidFill>
                  <a:srgbClr val="C9ADA7"/>
                </a:solidFill>
                <a:latin typeface="Open Sauce Bold"/>
                <a:ea typeface="Open Sauce Bold"/>
                <a:cs typeface="Open Sauce Bold"/>
                <a:sym typeface="Open Sauce Bold"/>
              </a:rPr>
              <a:t>2022</a:t>
            </a:r>
          </a:p>
        </p:txBody>
      </p:sp>
      <p:sp>
        <p:nvSpPr>
          <p:cNvPr name="TextBox 9" id="9"/>
          <p:cNvSpPr txBox="true"/>
          <p:nvPr/>
        </p:nvSpPr>
        <p:spPr>
          <a:xfrm rot="0">
            <a:off x="12314593" y="7973695"/>
            <a:ext cx="4944707" cy="1284605"/>
          </a:xfrm>
          <a:prstGeom prst="rect">
            <a:avLst/>
          </a:prstGeom>
        </p:spPr>
        <p:txBody>
          <a:bodyPr anchor="t" rtlCol="false" tIns="0" lIns="0" bIns="0" rIns="0">
            <a:spAutoFit/>
          </a:bodyPr>
          <a:lstStyle/>
          <a:p>
            <a:pPr algn="l">
              <a:lnSpc>
                <a:spcPts val="2079"/>
              </a:lnSpc>
            </a:pPr>
            <a:r>
              <a:rPr lang="en-US" sz="1599" spc="-47">
                <a:solidFill>
                  <a:srgbClr val="F2E9E4"/>
                </a:solidFill>
                <a:latin typeface="Open Sauce"/>
                <a:ea typeface="Open Sauce"/>
                <a:cs typeface="Open Sauce"/>
                <a:sym typeface="Open Sauce"/>
              </a:rPr>
              <a:t>Lorem ipsum odor amet, consectetuer adipiscing elit. Adipiscing a blandit lectus quam, penatibus enim cursus. Et cubilia bibendum enim interdum aliquam molestie purus litora malesuada. Vel commodo aliquet iaculis tristique platea turpis; curae nec.</a:t>
            </a:r>
          </a:p>
        </p:txBody>
      </p:sp>
      <p:sp>
        <p:nvSpPr>
          <p:cNvPr name="TextBox 10" id="10"/>
          <p:cNvSpPr txBox="true"/>
          <p:nvPr/>
        </p:nvSpPr>
        <p:spPr>
          <a:xfrm rot="0">
            <a:off x="12314593" y="7611820"/>
            <a:ext cx="1278842" cy="255905"/>
          </a:xfrm>
          <a:prstGeom prst="rect">
            <a:avLst/>
          </a:prstGeom>
        </p:spPr>
        <p:txBody>
          <a:bodyPr anchor="t" rtlCol="false" tIns="0" lIns="0" bIns="0" rIns="0">
            <a:spAutoFit/>
          </a:bodyPr>
          <a:lstStyle/>
          <a:p>
            <a:pPr algn="l">
              <a:lnSpc>
                <a:spcPts val="2079"/>
              </a:lnSpc>
            </a:pPr>
            <a:r>
              <a:rPr lang="en-US" sz="1599" spc="-47" b="true">
                <a:solidFill>
                  <a:srgbClr val="C9ADA7"/>
                </a:solidFill>
                <a:latin typeface="Open Sauce Bold"/>
                <a:ea typeface="Open Sauce Bold"/>
                <a:cs typeface="Open Sauce Bold"/>
                <a:sym typeface="Open Sauce Bold"/>
              </a:rPr>
              <a:t>2023</a:t>
            </a:r>
          </a:p>
        </p:txBody>
      </p:sp>
      <p:sp>
        <p:nvSpPr>
          <p:cNvPr name="Freeform 11" id="11"/>
          <p:cNvSpPr/>
          <p:nvPr/>
        </p:nvSpPr>
        <p:spPr>
          <a:xfrm flipH="false" flipV="false" rot="0">
            <a:off x="1028700" y="8748761"/>
            <a:ext cx="889671" cy="509539"/>
          </a:xfrm>
          <a:custGeom>
            <a:avLst/>
            <a:gdLst/>
            <a:ahLst/>
            <a:cxnLst/>
            <a:rect r="r" b="b" t="t" l="l"/>
            <a:pathLst>
              <a:path h="509539" w="889671">
                <a:moveTo>
                  <a:pt x="0" y="0"/>
                </a:moveTo>
                <a:lnTo>
                  <a:pt x="889671" y="0"/>
                </a:lnTo>
                <a:lnTo>
                  <a:pt x="889671" y="509539"/>
                </a:lnTo>
                <a:lnTo>
                  <a:pt x="0" y="50953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22223B"/>
        </a:solidFill>
      </p:bgPr>
    </p:bg>
    <p:spTree>
      <p:nvGrpSpPr>
        <p:cNvPr id="1" name=""/>
        <p:cNvGrpSpPr/>
        <p:nvPr/>
      </p:nvGrpSpPr>
      <p:grpSpPr>
        <a:xfrm>
          <a:off x="0" y="0"/>
          <a:ext cx="0" cy="0"/>
          <a:chOff x="0" y="0"/>
          <a:chExt cx="0" cy="0"/>
        </a:xfrm>
      </p:grpSpPr>
      <p:sp>
        <p:nvSpPr>
          <p:cNvPr name="Freeform 2" id="2"/>
          <p:cNvSpPr/>
          <p:nvPr/>
        </p:nvSpPr>
        <p:spPr>
          <a:xfrm flipH="false" flipV="false" rot="0">
            <a:off x="1028700" y="1028700"/>
            <a:ext cx="300484" cy="302685"/>
          </a:xfrm>
          <a:custGeom>
            <a:avLst/>
            <a:gdLst/>
            <a:ahLst/>
            <a:cxnLst/>
            <a:rect r="r" b="b" t="t" l="l"/>
            <a:pathLst>
              <a:path h="302685" w="300484">
                <a:moveTo>
                  <a:pt x="0" y="0"/>
                </a:moveTo>
                <a:lnTo>
                  <a:pt x="300484" y="0"/>
                </a:lnTo>
                <a:lnTo>
                  <a:pt x="300484" y="302685"/>
                </a:lnTo>
                <a:lnTo>
                  <a:pt x="0" y="30268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0941303" y="0"/>
            <a:ext cx="7346697" cy="8226831"/>
            <a:chOff x="0" y="0"/>
            <a:chExt cx="6350000" cy="7110730"/>
          </a:xfrm>
        </p:grpSpPr>
        <p:sp>
          <p:nvSpPr>
            <p:cNvPr name="Freeform 4" id="4"/>
            <p:cNvSpPr/>
            <p:nvPr/>
          </p:nvSpPr>
          <p:spPr>
            <a:xfrm flipH="false" flipV="false" rot="0">
              <a:off x="0" y="0"/>
              <a:ext cx="6350000" cy="7110730"/>
            </a:xfrm>
            <a:custGeom>
              <a:avLst/>
              <a:gdLst/>
              <a:ahLst/>
              <a:cxnLst/>
              <a:rect r="r" b="b" t="t" l="l"/>
              <a:pathLst>
                <a:path h="7110730" w="6350000">
                  <a:moveTo>
                    <a:pt x="6350000" y="4700270"/>
                  </a:moveTo>
                  <a:lnTo>
                    <a:pt x="0" y="7110730"/>
                  </a:lnTo>
                  <a:lnTo>
                    <a:pt x="0" y="2410460"/>
                  </a:lnTo>
                  <a:lnTo>
                    <a:pt x="6350000" y="0"/>
                  </a:lnTo>
                  <a:close/>
                </a:path>
              </a:pathLst>
            </a:custGeom>
            <a:blipFill>
              <a:blip r:embed="rId4"/>
              <a:stretch>
                <a:fillRect l="-37253" t="0" r="-31772" b="0"/>
              </a:stretch>
            </a:blipFill>
          </p:spPr>
        </p:sp>
      </p:grpSp>
      <p:sp>
        <p:nvSpPr>
          <p:cNvPr name="Freeform 5" id="5"/>
          <p:cNvSpPr/>
          <p:nvPr/>
        </p:nvSpPr>
        <p:spPr>
          <a:xfrm flipH="false" flipV="false" rot="0">
            <a:off x="1028700" y="7130496"/>
            <a:ext cx="889671" cy="509539"/>
          </a:xfrm>
          <a:custGeom>
            <a:avLst/>
            <a:gdLst/>
            <a:ahLst/>
            <a:cxnLst/>
            <a:rect r="r" b="b" t="t" l="l"/>
            <a:pathLst>
              <a:path h="509539" w="889671">
                <a:moveTo>
                  <a:pt x="0" y="0"/>
                </a:moveTo>
                <a:lnTo>
                  <a:pt x="889671" y="0"/>
                </a:lnTo>
                <a:lnTo>
                  <a:pt x="889671" y="509539"/>
                </a:lnTo>
                <a:lnTo>
                  <a:pt x="0" y="50953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6" id="6"/>
          <p:cNvSpPr txBox="true"/>
          <p:nvPr/>
        </p:nvSpPr>
        <p:spPr>
          <a:xfrm rot="0">
            <a:off x="1028700" y="4142740"/>
            <a:ext cx="6494814" cy="2125346"/>
          </a:xfrm>
          <a:prstGeom prst="rect">
            <a:avLst/>
          </a:prstGeom>
        </p:spPr>
        <p:txBody>
          <a:bodyPr anchor="t" rtlCol="false" tIns="0" lIns="0" bIns="0" rIns="0">
            <a:spAutoFit/>
          </a:bodyPr>
          <a:lstStyle/>
          <a:p>
            <a:pPr algn="l">
              <a:lnSpc>
                <a:spcPts val="8240"/>
              </a:lnSpc>
            </a:pPr>
            <a:r>
              <a:rPr lang="en-US" sz="8000" spc="-240">
                <a:solidFill>
                  <a:srgbClr val="F2E9E4"/>
                </a:solidFill>
                <a:latin typeface="Open Sauce"/>
                <a:ea typeface="Open Sauce"/>
                <a:cs typeface="Open Sauce"/>
                <a:sym typeface="Open Sauce"/>
              </a:rPr>
              <a:t>Get in Touch with Us</a:t>
            </a:r>
          </a:p>
        </p:txBody>
      </p:sp>
      <p:sp>
        <p:nvSpPr>
          <p:cNvPr name="TextBox 7" id="7"/>
          <p:cNvSpPr txBox="true"/>
          <p:nvPr/>
        </p:nvSpPr>
        <p:spPr>
          <a:xfrm rot="0">
            <a:off x="1527124" y="1024150"/>
            <a:ext cx="1726302" cy="273685"/>
          </a:xfrm>
          <a:prstGeom prst="rect">
            <a:avLst/>
          </a:prstGeom>
        </p:spPr>
        <p:txBody>
          <a:bodyPr anchor="t" rtlCol="false" tIns="0" lIns="0" bIns="0" rIns="0">
            <a:spAutoFit/>
          </a:bodyPr>
          <a:lstStyle/>
          <a:p>
            <a:pPr algn="l">
              <a:lnSpc>
                <a:spcPts val="2239"/>
              </a:lnSpc>
              <a:spcBef>
                <a:spcPct val="0"/>
              </a:spcBef>
            </a:pPr>
            <a:r>
              <a:rPr lang="en-US" b="true" sz="1599" spc="-47">
                <a:solidFill>
                  <a:srgbClr val="F2E9E4"/>
                </a:solidFill>
                <a:latin typeface="Open Sauce Bold"/>
                <a:ea typeface="Open Sauce Bold"/>
                <a:cs typeface="Open Sauce Bold"/>
                <a:sym typeface="Open Sauce Bold"/>
              </a:rPr>
              <a:t>Salford &amp; Co.</a:t>
            </a:r>
          </a:p>
        </p:txBody>
      </p:sp>
      <p:sp>
        <p:nvSpPr>
          <p:cNvPr name="TextBox 8" id="8"/>
          <p:cNvSpPr txBox="true"/>
          <p:nvPr/>
        </p:nvSpPr>
        <p:spPr>
          <a:xfrm rot="0">
            <a:off x="7771058" y="8994140"/>
            <a:ext cx="2745884" cy="264160"/>
          </a:xfrm>
          <a:prstGeom prst="rect">
            <a:avLst/>
          </a:prstGeom>
        </p:spPr>
        <p:txBody>
          <a:bodyPr anchor="t" rtlCol="false" tIns="0" lIns="0" bIns="0" rIns="0">
            <a:spAutoFit/>
          </a:bodyPr>
          <a:lstStyle/>
          <a:p>
            <a:pPr algn="l">
              <a:lnSpc>
                <a:spcPts val="2240"/>
              </a:lnSpc>
              <a:spcBef>
                <a:spcPct val="0"/>
              </a:spcBef>
            </a:pPr>
            <a:r>
              <a:rPr lang="en-US" sz="1600" spc="-48">
                <a:solidFill>
                  <a:srgbClr val="F2E9E4"/>
                </a:solidFill>
                <a:latin typeface="Open Sauce"/>
                <a:ea typeface="Open Sauce"/>
                <a:cs typeface="Open Sauce"/>
                <a:sym typeface="Open Sauce"/>
              </a:rPr>
              <a:t>+123-456-7890</a:t>
            </a:r>
          </a:p>
        </p:txBody>
      </p:sp>
      <p:sp>
        <p:nvSpPr>
          <p:cNvPr name="TextBox 9" id="9"/>
          <p:cNvSpPr txBox="true"/>
          <p:nvPr/>
        </p:nvSpPr>
        <p:spPr>
          <a:xfrm rot="0">
            <a:off x="1017333" y="8994140"/>
            <a:ext cx="2745884" cy="264160"/>
          </a:xfrm>
          <a:prstGeom prst="rect">
            <a:avLst/>
          </a:prstGeom>
        </p:spPr>
        <p:txBody>
          <a:bodyPr anchor="t" rtlCol="false" tIns="0" lIns="0" bIns="0" rIns="0">
            <a:spAutoFit/>
          </a:bodyPr>
          <a:lstStyle/>
          <a:p>
            <a:pPr algn="l">
              <a:lnSpc>
                <a:spcPts val="2240"/>
              </a:lnSpc>
              <a:spcBef>
                <a:spcPct val="0"/>
              </a:spcBef>
            </a:pPr>
            <a:r>
              <a:rPr lang="en-US" sz="1600" spc="-48">
                <a:solidFill>
                  <a:srgbClr val="F2E9E4"/>
                </a:solidFill>
                <a:latin typeface="Open Sauce"/>
                <a:ea typeface="Open Sauce"/>
                <a:cs typeface="Open Sauce"/>
                <a:sym typeface="Open Sauce"/>
              </a:rPr>
              <a:t>www.reallygreatsite.com</a:t>
            </a:r>
          </a:p>
        </p:txBody>
      </p:sp>
      <p:sp>
        <p:nvSpPr>
          <p:cNvPr name="TextBox 10" id="10"/>
          <p:cNvSpPr txBox="true"/>
          <p:nvPr/>
        </p:nvSpPr>
        <p:spPr>
          <a:xfrm rot="0">
            <a:off x="14513416" y="8994140"/>
            <a:ext cx="2745884" cy="264160"/>
          </a:xfrm>
          <a:prstGeom prst="rect">
            <a:avLst/>
          </a:prstGeom>
        </p:spPr>
        <p:txBody>
          <a:bodyPr anchor="t" rtlCol="false" tIns="0" lIns="0" bIns="0" rIns="0">
            <a:spAutoFit/>
          </a:bodyPr>
          <a:lstStyle/>
          <a:p>
            <a:pPr algn="l">
              <a:lnSpc>
                <a:spcPts val="2240"/>
              </a:lnSpc>
              <a:spcBef>
                <a:spcPct val="0"/>
              </a:spcBef>
            </a:pPr>
            <a:r>
              <a:rPr lang="en-US" sz="1600" spc="-48">
                <a:solidFill>
                  <a:srgbClr val="F2E9E4"/>
                </a:solidFill>
                <a:latin typeface="Open Sauce"/>
                <a:ea typeface="Open Sauce"/>
                <a:cs typeface="Open Sauce"/>
                <a:sym typeface="Open Sauce"/>
              </a:rPr>
              <a:t>hello@reallygreatsite.com</a:t>
            </a:r>
          </a:p>
        </p:txBody>
      </p:sp>
      <p:grpSp>
        <p:nvGrpSpPr>
          <p:cNvPr name="Group 11" id="11"/>
          <p:cNvGrpSpPr/>
          <p:nvPr/>
        </p:nvGrpSpPr>
        <p:grpSpPr>
          <a:xfrm rot="5400000">
            <a:off x="8275037" y="1959962"/>
            <a:ext cx="4052501" cy="2314575"/>
            <a:chOff x="0" y="0"/>
            <a:chExt cx="1067325" cy="609600"/>
          </a:xfrm>
        </p:grpSpPr>
        <p:sp>
          <p:nvSpPr>
            <p:cNvPr name="Freeform 12" id="12"/>
            <p:cNvSpPr/>
            <p:nvPr/>
          </p:nvSpPr>
          <p:spPr>
            <a:xfrm flipH="false" flipV="false" rot="0">
              <a:off x="0" y="0"/>
              <a:ext cx="1067325" cy="609600"/>
            </a:xfrm>
            <a:custGeom>
              <a:avLst/>
              <a:gdLst/>
              <a:ahLst/>
              <a:cxnLst/>
              <a:rect r="r" b="b" t="t" l="l"/>
              <a:pathLst>
                <a:path h="609600" w="1067325">
                  <a:moveTo>
                    <a:pt x="864125" y="0"/>
                  </a:moveTo>
                  <a:lnTo>
                    <a:pt x="0" y="0"/>
                  </a:lnTo>
                  <a:lnTo>
                    <a:pt x="203200" y="609600"/>
                  </a:lnTo>
                  <a:lnTo>
                    <a:pt x="1067325" y="609600"/>
                  </a:lnTo>
                  <a:lnTo>
                    <a:pt x="864125" y="0"/>
                  </a:lnTo>
                  <a:close/>
                </a:path>
              </a:pathLst>
            </a:custGeom>
            <a:solidFill>
              <a:srgbClr val="C9ADA7"/>
            </a:solidFill>
          </p:spPr>
        </p:sp>
        <p:sp>
          <p:nvSpPr>
            <p:cNvPr name="TextBox 13" id="13"/>
            <p:cNvSpPr txBox="true"/>
            <p:nvPr/>
          </p:nvSpPr>
          <p:spPr>
            <a:xfrm>
              <a:off x="101600" y="-38100"/>
              <a:ext cx="864125" cy="647700"/>
            </a:xfrm>
            <a:prstGeom prst="rect">
              <a:avLst/>
            </a:prstGeom>
          </p:spPr>
          <p:txBody>
            <a:bodyPr anchor="ctr" rtlCol="false" tIns="50800" lIns="50800" bIns="50800" rIns="50800"/>
            <a:lstStyle/>
            <a:p>
              <a:pPr algn="ctr">
                <a:lnSpc>
                  <a:spcPts val="2239"/>
                </a:lnSpc>
              </a:pPr>
            </a:p>
          </p:txBody>
        </p:sp>
      </p:gr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22223B"/>
        </a:solidFill>
      </p:bgPr>
    </p:bg>
    <p:spTree>
      <p:nvGrpSpPr>
        <p:cNvPr id="1" name=""/>
        <p:cNvGrpSpPr/>
        <p:nvPr/>
      </p:nvGrpSpPr>
      <p:grpSpPr>
        <a:xfrm>
          <a:off x="0" y="0"/>
          <a:ext cx="0" cy="0"/>
          <a:chOff x="0" y="0"/>
          <a:chExt cx="0" cy="0"/>
        </a:xfrm>
      </p:grpSpPr>
      <p:sp>
        <p:nvSpPr>
          <p:cNvPr name="Freeform 2" id="2"/>
          <p:cNvSpPr/>
          <p:nvPr/>
        </p:nvSpPr>
        <p:spPr>
          <a:xfrm flipH="false" flipV="false" rot="0">
            <a:off x="1028700" y="1028700"/>
            <a:ext cx="300484" cy="302685"/>
          </a:xfrm>
          <a:custGeom>
            <a:avLst/>
            <a:gdLst/>
            <a:ahLst/>
            <a:cxnLst/>
            <a:rect r="r" b="b" t="t" l="l"/>
            <a:pathLst>
              <a:path h="302685" w="300484">
                <a:moveTo>
                  <a:pt x="0" y="0"/>
                </a:moveTo>
                <a:lnTo>
                  <a:pt x="300484" y="0"/>
                </a:lnTo>
                <a:lnTo>
                  <a:pt x="300484" y="302685"/>
                </a:lnTo>
                <a:lnTo>
                  <a:pt x="0" y="30268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0" y="2226290"/>
            <a:ext cx="6279701" cy="7032010"/>
            <a:chOff x="0" y="0"/>
            <a:chExt cx="6350000" cy="7110730"/>
          </a:xfrm>
        </p:grpSpPr>
        <p:sp>
          <p:nvSpPr>
            <p:cNvPr name="Freeform 4" id="4"/>
            <p:cNvSpPr/>
            <p:nvPr/>
          </p:nvSpPr>
          <p:spPr>
            <a:xfrm flipH="false" flipV="false" rot="0">
              <a:off x="0" y="0"/>
              <a:ext cx="6350000" cy="7110730"/>
            </a:xfrm>
            <a:custGeom>
              <a:avLst/>
              <a:gdLst/>
              <a:ahLst/>
              <a:cxnLst/>
              <a:rect r="r" b="b" t="t" l="l"/>
              <a:pathLst>
                <a:path h="7110730" w="6350000">
                  <a:moveTo>
                    <a:pt x="6350000" y="4700270"/>
                  </a:moveTo>
                  <a:lnTo>
                    <a:pt x="0" y="7110730"/>
                  </a:lnTo>
                  <a:lnTo>
                    <a:pt x="0" y="2410460"/>
                  </a:lnTo>
                  <a:lnTo>
                    <a:pt x="6350000" y="0"/>
                  </a:lnTo>
                  <a:close/>
                </a:path>
              </a:pathLst>
            </a:custGeom>
            <a:blipFill>
              <a:blip r:embed="rId4"/>
              <a:stretch>
                <a:fillRect l="-34037" t="0" r="-34037" b="0"/>
              </a:stretch>
            </a:blipFill>
          </p:spPr>
        </p:sp>
      </p:grpSp>
      <p:sp>
        <p:nvSpPr>
          <p:cNvPr name="TextBox 5" id="5"/>
          <p:cNvSpPr txBox="true"/>
          <p:nvPr/>
        </p:nvSpPr>
        <p:spPr>
          <a:xfrm rot="0">
            <a:off x="8304693" y="3818676"/>
            <a:ext cx="8954607" cy="2382948"/>
          </a:xfrm>
          <a:prstGeom prst="rect">
            <a:avLst/>
          </a:prstGeom>
        </p:spPr>
        <p:txBody>
          <a:bodyPr anchor="t" rtlCol="false" tIns="0" lIns="0" bIns="0" rIns="0">
            <a:spAutoFit/>
          </a:bodyPr>
          <a:lstStyle/>
          <a:p>
            <a:pPr algn="l">
              <a:lnSpc>
                <a:spcPts val="19486"/>
              </a:lnSpc>
              <a:spcBef>
                <a:spcPct val="0"/>
              </a:spcBef>
            </a:pPr>
            <a:r>
              <a:rPr lang="en-US" sz="13918" spc="-417">
                <a:solidFill>
                  <a:srgbClr val="F2E9E4"/>
                </a:solidFill>
                <a:latin typeface="Open Sauce"/>
                <a:ea typeface="Open Sauce"/>
                <a:cs typeface="Open Sauce"/>
                <a:sym typeface="Open Sauce"/>
              </a:rPr>
              <a:t>Thank You</a:t>
            </a:r>
          </a:p>
        </p:txBody>
      </p:sp>
      <p:sp>
        <p:nvSpPr>
          <p:cNvPr name="TextBox 6" id="6"/>
          <p:cNvSpPr txBox="true"/>
          <p:nvPr/>
        </p:nvSpPr>
        <p:spPr>
          <a:xfrm rot="0">
            <a:off x="1527124" y="1024150"/>
            <a:ext cx="1726302" cy="273685"/>
          </a:xfrm>
          <a:prstGeom prst="rect">
            <a:avLst/>
          </a:prstGeom>
        </p:spPr>
        <p:txBody>
          <a:bodyPr anchor="t" rtlCol="false" tIns="0" lIns="0" bIns="0" rIns="0">
            <a:spAutoFit/>
          </a:bodyPr>
          <a:lstStyle/>
          <a:p>
            <a:pPr algn="l">
              <a:lnSpc>
                <a:spcPts val="2239"/>
              </a:lnSpc>
              <a:spcBef>
                <a:spcPct val="0"/>
              </a:spcBef>
            </a:pPr>
            <a:r>
              <a:rPr lang="en-US" b="true" sz="1599" spc="-47">
                <a:solidFill>
                  <a:srgbClr val="F2E9E4"/>
                </a:solidFill>
                <a:latin typeface="Open Sauce Bold"/>
                <a:ea typeface="Open Sauce Bold"/>
                <a:cs typeface="Open Sauce Bold"/>
                <a:sym typeface="Open Sauce Bold"/>
              </a:rPr>
              <a:t>Salford &amp; Co.</a:t>
            </a:r>
          </a:p>
        </p:txBody>
      </p:sp>
      <p:sp>
        <p:nvSpPr>
          <p:cNvPr name="TextBox 7" id="7"/>
          <p:cNvSpPr txBox="true"/>
          <p:nvPr/>
        </p:nvSpPr>
        <p:spPr>
          <a:xfrm rot="0">
            <a:off x="8304693" y="7973695"/>
            <a:ext cx="4944707" cy="1284605"/>
          </a:xfrm>
          <a:prstGeom prst="rect">
            <a:avLst/>
          </a:prstGeom>
        </p:spPr>
        <p:txBody>
          <a:bodyPr anchor="t" rtlCol="false" tIns="0" lIns="0" bIns="0" rIns="0">
            <a:spAutoFit/>
          </a:bodyPr>
          <a:lstStyle/>
          <a:p>
            <a:pPr algn="l">
              <a:lnSpc>
                <a:spcPts val="2079"/>
              </a:lnSpc>
            </a:pPr>
            <a:r>
              <a:rPr lang="en-US" sz="1599" spc="-47">
                <a:solidFill>
                  <a:srgbClr val="F2E9E4"/>
                </a:solidFill>
                <a:latin typeface="Open Sauce"/>
                <a:ea typeface="Open Sauce"/>
                <a:cs typeface="Open Sauce"/>
                <a:sym typeface="Open Sauce"/>
              </a:rPr>
              <a:t>Lorem ipsum odor amet, consectetuer adipiscing elit. Adipiscing a blandit lectus quam, penatibus enim cursus. Et cubilia bibendum enim interdum aliquam molestie purus litora malesuada. Vel commodo aliquet iaculis tristique platea turpis; curae nec.</a:t>
            </a:r>
          </a:p>
        </p:txBody>
      </p:sp>
      <p:grpSp>
        <p:nvGrpSpPr>
          <p:cNvPr name="Group 8" id="8"/>
          <p:cNvGrpSpPr/>
          <p:nvPr/>
        </p:nvGrpSpPr>
        <p:grpSpPr>
          <a:xfrm rot="5400000">
            <a:off x="16047121" y="1393121"/>
            <a:ext cx="1543050" cy="881309"/>
            <a:chOff x="0" y="0"/>
            <a:chExt cx="1067325" cy="609600"/>
          </a:xfrm>
        </p:grpSpPr>
        <p:sp>
          <p:nvSpPr>
            <p:cNvPr name="Freeform 9" id="9"/>
            <p:cNvSpPr/>
            <p:nvPr/>
          </p:nvSpPr>
          <p:spPr>
            <a:xfrm flipH="false" flipV="false" rot="0">
              <a:off x="0" y="0"/>
              <a:ext cx="1067325" cy="609600"/>
            </a:xfrm>
            <a:custGeom>
              <a:avLst/>
              <a:gdLst/>
              <a:ahLst/>
              <a:cxnLst/>
              <a:rect r="r" b="b" t="t" l="l"/>
              <a:pathLst>
                <a:path h="609600" w="1067325">
                  <a:moveTo>
                    <a:pt x="864125" y="0"/>
                  </a:moveTo>
                  <a:lnTo>
                    <a:pt x="0" y="0"/>
                  </a:lnTo>
                  <a:lnTo>
                    <a:pt x="203200" y="609600"/>
                  </a:lnTo>
                  <a:lnTo>
                    <a:pt x="1067325" y="609600"/>
                  </a:lnTo>
                  <a:lnTo>
                    <a:pt x="864125" y="0"/>
                  </a:lnTo>
                  <a:close/>
                </a:path>
              </a:pathLst>
            </a:custGeom>
            <a:solidFill>
              <a:srgbClr val="C9ADA7"/>
            </a:solidFill>
          </p:spPr>
        </p:sp>
        <p:sp>
          <p:nvSpPr>
            <p:cNvPr name="TextBox 10" id="10"/>
            <p:cNvSpPr txBox="true"/>
            <p:nvPr/>
          </p:nvSpPr>
          <p:spPr>
            <a:xfrm>
              <a:off x="101600" y="-38100"/>
              <a:ext cx="864125" cy="647700"/>
            </a:xfrm>
            <a:prstGeom prst="rect">
              <a:avLst/>
            </a:prstGeom>
          </p:spPr>
          <p:txBody>
            <a:bodyPr anchor="ctr" rtlCol="false" tIns="50800" lIns="50800" bIns="50800" rIns="50800"/>
            <a:lstStyle/>
            <a:p>
              <a:pPr algn="ctr">
                <a:lnSpc>
                  <a:spcPts val="2239"/>
                </a:lnSpc>
              </a:pPr>
            </a:p>
          </p:txBody>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22223B"/>
        </a:solidFill>
      </p:bgPr>
    </p:bg>
    <p:spTree>
      <p:nvGrpSpPr>
        <p:cNvPr id="1" name=""/>
        <p:cNvGrpSpPr/>
        <p:nvPr/>
      </p:nvGrpSpPr>
      <p:grpSpPr>
        <a:xfrm>
          <a:off x="0" y="0"/>
          <a:ext cx="0" cy="0"/>
          <a:chOff x="0" y="0"/>
          <a:chExt cx="0" cy="0"/>
        </a:xfrm>
      </p:grpSpPr>
      <p:sp>
        <p:nvSpPr>
          <p:cNvPr name="Freeform 2" id="2"/>
          <p:cNvSpPr/>
          <p:nvPr/>
        </p:nvSpPr>
        <p:spPr>
          <a:xfrm flipH="false" flipV="false" rot="0">
            <a:off x="1028700" y="1028700"/>
            <a:ext cx="300484" cy="302685"/>
          </a:xfrm>
          <a:custGeom>
            <a:avLst/>
            <a:gdLst/>
            <a:ahLst/>
            <a:cxnLst/>
            <a:rect r="r" b="b" t="t" l="l"/>
            <a:pathLst>
              <a:path h="302685" w="300484">
                <a:moveTo>
                  <a:pt x="0" y="0"/>
                </a:moveTo>
                <a:lnTo>
                  <a:pt x="300484" y="0"/>
                </a:lnTo>
                <a:lnTo>
                  <a:pt x="300484" y="302685"/>
                </a:lnTo>
                <a:lnTo>
                  <a:pt x="0" y="30268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5400000">
            <a:off x="7370432" y="-901125"/>
            <a:ext cx="6908143" cy="5181107"/>
            <a:chOff x="0" y="0"/>
            <a:chExt cx="812800" cy="609600"/>
          </a:xfrm>
        </p:grpSpPr>
        <p:sp>
          <p:nvSpPr>
            <p:cNvPr name="Freeform 4" id="4"/>
            <p:cNvSpPr/>
            <p:nvPr/>
          </p:nvSpPr>
          <p:spPr>
            <a:xfrm flipH="false" flipV="false" rot="0">
              <a:off x="0" y="0"/>
              <a:ext cx="812800" cy="609600"/>
            </a:xfrm>
            <a:custGeom>
              <a:avLst/>
              <a:gdLst/>
              <a:ahLst/>
              <a:cxnLst/>
              <a:rect r="r" b="b" t="t" l="l"/>
              <a:pathLst>
                <a:path h="609600" w="812800">
                  <a:moveTo>
                    <a:pt x="203200" y="0"/>
                  </a:moveTo>
                  <a:lnTo>
                    <a:pt x="812800" y="0"/>
                  </a:lnTo>
                  <a:lnTo>
                    <a:pt x="609600" y="609600"/>
                  </a:lnTo>
                  <a:lnTo>
                    <a:pt x="0" y="609600"/>
                  </a:lnTo>
                  <a:lnTo>
                    <a:pt x="203200" y="0"/>
                  </a:lnTo>
                  <a:close/>
                </a:path>
              </a:pathLst>
            </a:custGeom>
            <a:solidFill>
              <a:srgbClr val="C9ADA7"/>
            </a:solidFill>
          </p:spPr>
        </p:sp>
        <p:sp>
          <p:nvSpPr>
            <p:cNvPr name="TextBox 5" id="5"/>
            <p:cNvSpPr txBox="true"/>
            <p:nvPr/>
          </p:nvSpPr>
          <p:spPr>
            <a:xfrm>
              <a:off x="101600" y="-38100"/>
              <a:ext cx="609600" cy="647700"/>
            </a:xfrm>
            <a:prstGeom prst="rect">
              <a:avLst/>
            </a:prstGeom>
          </p:spPr>
          <p:txBody>
            <a:bodyPr anchor="ctr" rtlCol="false" tIns="50800" lIns="50800" bIns="50800" rIns="50800"/>
            <a:lstStyle/>
            <a:p>
              <a:pPr algn="ctr">
                <a:lnSpc>
                  <a:spcPts val="2239"/>
                </a:lnSpc>
              </a:pPr>
            </a:p>
          </p:txBody>
        </p:sp>
      </p:grpSp>
      <p:grpSp>
        <p:nvGrpSpPr>
          <p:cNvPr name="Group 6" id="6"/>
          <p:cNvGrpSpPr/>
          <p:nvPr/>
        </p:nvGrpSpPr>
        <p:grpSpPr>
          <a:xfrm rot="0">
            <a:off x="11942450" y="1028700"/>
            <a:ext cx="5316850" cy="5953809"/>
            <a:chOff x="0" y="0"/>
            <a:chExt cx="6350000" cy="7110730"/>
          </a:xfrm>
        </p:grpSpPr>
        <p:sp>
          <p:nvSpPr>
            <p:cNvPr name="Freeform 7" id="7"/>
            <p:cNvSpPr/>
            <p:nvPr/>
          </p:nvSpPr>
          <p:spPr>
            <a:xfrm flipH="false" flipV="false" rot="0">
              <a:off x="0" y="0"/>
              <a:ext cx="6350000" cy="7110730"/>
            </a:xfrm>
            <a:custGeom>
              <a:avLst/>
              <a:gdLst/>
              <a:ahLst/>
              <a:cxnLst/>
              <a:rect r="r" b="b" t="t" l="l"/>
              <a:pathLst>
                <a:path h="7110730" w="6350000">
                  <a:moveTo>
                    <a:pt x="6350000" y="4700270"/>
                  </a:moveTo>
                  <a:lnTo>
                    <a:pt x="0" y="7110730"/>
                  </a:lnTo>
                  <a:lnTo>
                    <a:pt x="0" y="2410460"/>
                  </a:lnTo>
                  <a:lnTo>
                    <a:pt x="6350000" y="0"/>
                  </a:lnTo>
                  <a:close/>
                </a:path>
              </a:pathLst>
            </a:custGeom>
            <a:blipFill>
              <a:blip r:embed="rId4"/>
              <a:stretch>
                <a:fillRect l="-34037" t="0" r="-34037" b="0"/>
              </a:stretch>
            </a:blipFill>
          </p:spPr>
        </p:sp>
      </p:grpSp>
      <p:sp>
        <p:nvSpPr>
          <p:cNvPr name="Freeform 8" id="8"/>
          <p:cNvSpPr/>
          <p:nvPr/>
        </p:nvSpPr>
        <p:spPr>
          <a:xfrm flipH="false" flipV="false" rot="0">
            <a:off x="8233950" y="8748761"/>
            <a:ext cx="889671" cy="509539"/>
          </a:xfrm>
          <a:custGeom>
            <a:avLst/>
            <a:gdLst/>
            <a:ahLst/>
            <a:cxnLst/>
            <a:rect r="r" b="b" t="t" l="l"/>
            <a:pathLst>
              <a:path h="509539" w="889671">
                <a:moveTo>
                  <a:pt x="0" y="0"/>
                </a:moveTo>
                <a:lnTo>
                  <a:pt x="889671" y="0"/>
                </a:lnTo>
                <a:lnTo>
                  <a:pt x="889671" y="509539"/>
                </a:lnTo>
                <a:lnTo>
                  <a:pt x="0" y="50953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9" id="9"/>
          <p:cNvSpPr txBox="true"/>
          <p:nvPr/>
        </p:nvSpPr>
        <p:spPr>
          <a:xfrm rot="0">
            <a:off x="1028700" y="7880351"/>
            <a:ext cx="5297543" cy="1377949"/>
          </a:xfrm>
          <a:prstGeom prst="rect">
            <a:avLst/>
          </a:prstGeom>
        </p:spPr>
        <p:txBody>
          <a:bodyPr anchor="t" rtlCol="false" tIns="0" lIns="0" bIns="0" rIns="0">
            <a:spAutoFit/>
          </a:bodyPr>
          <a:lstStyle/>
          <a:p>
            <a:pPr algn="l">
              <a:lnSpc>
                <a:spcPts val="11200"/>
              </a:lnSpc>
              <a:spcBef>
                <a:spcPct val="0"/>
              </a:spcBef>
            </a:pPr>
            <a:r>
              <a:rPr lang="en-US" sz="8000" spc="-240">
                <a:solidFill>
                  <a:srgbClr val="F2E9E4"/>
                </a:solidFill>
                <a:latin typeface="Open Sauce"/>
                <a:ea typeface="Open Sauce"/>
                <a:cs typeface="Open Sauce"/>
                <a:sym typeface="Open Sauce"/>
              </a:rPr>
              <a:t>Agenda</a:t>
            </a:r>
          </a:p>
        </p:txBody>
      </p:sp>
      <p:sp>
        <p:nvSpPr>
          <p:cNvPr name="TextBox 10" id="10"/>
          <p:cNvSpPr txBox="true"/>
          <p:nvPr/>
        </p:nvSpPr>
        <p:spPr>
          <a:xfrm rot="0">
            <a:off x="1527124" y="1024150"/>
            <a:ext cx="1726302" cy="273685"/>
          </a:xfrm>
          <a:prstGeom prst="rect">
            <a:avLst/>
          </a:prstGeom>
        </p:spPr>
        <p:txBody>
          <a:bodyPr anchor="t" rtlCol="false" tIns="0" lIns="0" bIns="0" rIns="0">
            <a:spAutoFit/>
          </a:bodyPr>
          <a:lstStyle/>
          <a:p>
            <a:pPr algn="l">
              <a:lnSpc>
                <a:spcPts val="2239"/>
              </a:lnSpc>
              <a:spcBef>
                <a:spcPct val="0"/>
              </a:spcBef>
            </a:pPr>
            <a:r>
              <a:rPr lang="en-US" b="true" sz="1599" spc="-47">
                <a:solidFill>
                  <a:srgbClr val="F2E9E4"/>
                </a:solidFill>
                <a:latin typeface="Open Sauce Bold"/>
                <a:ea typeface="Open Sauce Bold"/>
                <a:cs typeface="Open Sauce Bold"/>
                <a:sym typeface="Open Sauce Bold"/>
              </a:rPr>
              <a:t>wi &amp; Co.</a:t>
            </a:r>
          </a:p>
        </p:txBody>
      </p:sp>
      <p:sp>
        <p:nvSpPr>
          <p:cNvPr name="TextBox 11" id="11"/>
          <p:cNvSpPr txBox="true"/>
          <p:nvPr/>
        </p:nvSpPr>
        <p:spPr>
          <a:xfrm rot="0">
            <a:off x="1891892" y="2710237"/>
            <a:ext cx="6997909" cy="4188263"/>
          </a:xfrm>
          <a:prstGeom prst="rect">
            <a:avLst/>
          </a:prstGeom>
        </p:spPr>
        <p:txBody>
          <a:bodyPr anchor="t" rtlCol="false" tIns="0" lIns="0" bIns="0" rIns="0">
            <a:spAutoFit/>
          </a:bodyPr>
          <a:lstStyle/>
          <a:p>
            <a:pPr algn="l">
              <a:lnSpc>
                <a:spcPts val="5596"/>
              </a:lnSpc>
            </a:pPr>
            <a:r>
              <a:rPr lang="en-US" sz="3832" spc="-114">
                <a:solidFill>
                  <a:srgbClr val="F2E9E4"/>
                </a:solidFill>
                <a:latin typeface="Open Sauce"/>
                <a:ea typeface="Open Sauce"/>
                <a:cs typeface="Open Sauce"/>
                <a:sym typeface="Open Sauce"/>
              </a:rPr>
              <a:t>회사소개 / 팀원소개</a:t>
            </a:r>
          </a:p>
          <a:p>
            <a:pPr algn="l">
              <a:lnSpc>
                <a:spcPts val="5596"/>
              </a:lnSpc>
            </a:pPr>
            <a:r>
              <a:rPr lang="en-US" sz="3832" spc="-114">
                <a:solidFill>
                  <a:srgbClr val="F2E9E4"/>
                </a:solidFill>
                <a:latin typeface="Open Sauce"/>
                <a:ea typeface="Open Sauce"/>
                <a:cs typeface="Open Sauce"/>
                <a:sym typeface="Open Sauce"/>
              </a:rPr>
              <a:t>목적 및 필요성</a:t>
            </a:r>
          </a:p>
          <a:p>
            <a:pPr algn="l">
              <a:lnSpc>
                <a:spcPts val="5596"/>
              </a:lnSpc>
            </a:pPr>
            <a:r>
              <a:rPr lang="en-US" sz="3832" spc="-114">
                <a:solidFill>
                  <a:srgbClr val="F2E9E4"/>
                </a:solidFill>
                <a:latin typeface="Open Sauce"/>
                <a:ea typeface="Open Sauce"/>
                <a:cs typeface="Open Sauce"/>
                <a:sym typeface="Open Sauce"/>
              </a:rPr>
              <a:t>시스템 소개</a:t>
            </a:r>
          </a:p>
          <a:p>
            <a:pPr algn="l">
              <a:lnSpc>
                <a:spcPts val="5596"/>
              </a:lnSpc>
            </a:pPr>
            <a:r>
              <a:rPr lang="en-US" sz="3832" spc="-114">
                <a:solidFill>
                  <a:srgbClr val="F2E9E4"/>
                </a:solidFill>
                <a:latin typeface="Open Sauce"/>
                <a:ea typeface="Open Sauce"/>
                <a:cs typeface="Open Sauce"/>
                <a:sym typeface="Open Sauce"/>
              </a:rPr>
              <a:t>기대효과</a:t>
            </a:r>
          </a:p>
          <a:p>
            <a:pPr algn="l">
              <a:lnSpc>
                <a:spcPts val="5596"/>
              </a:lnSpc>
            </a:pPr>
            <a:r>
              <a:rPr lang="en-US" sz="3832" spc="-114">
                <a:solidFill>
                  <a:srgbClr val="F2E9E4"/>
                </a:solidFill>
                <a:latin typeface="Open Sauce"/>
                <a:ea typeface="Open Sauce"/>
                <a:cs typeface="Open Sauce"/>
                <a:sym typeface="Open Sauce"/>
              </a:rPr>
              <a:t>리스크 관리</a:t>
            </a:r>
          </a:p>
          <a:p>
            <a:pPr algn="l">
              <a:lnSpc>
                <a:spcPts val="5596"/>
              </a:lnSpc>
            </a:pPr>
            <a:r>
              <a:rPr lang="en-US" sz="3832" spc="-114">
                <a:solidFill>
                  <a:srgbClr val="F2E9E4"/>
                </a:solidFill>
                <a:latin typeface="Open Sauce"/>
                <a:ea typeface="Open Sauce"/>
                <a:cs typeface="Open Sauce"/>
                <a:sym typeface="Open Sauce"/>
              </a:rPr>
              <a:t>결론 및 요약</a:t>
            </a:r>
          </a:p>
        </p:txBody>
      </p:sp>
      <p:sp>
        <p:nvSpPr>
          <p:cNvPr name="TextBox 12" id="12"/>
          <p:cNvSpPr txBox="true"/>
          <p:nvPr/>
        </p:nvSpPr>
        <p:spPr>
          <a:xfrm rot="0">
            <a:off x="11942450" y="7973695"/>
            <a:ext cx="5316850" cy="1284605"/>
          </a:xfrm>
          <a:prstGeom prst="rect">
            <a:avLst/>
          </a:prstGeom>
        </p:spPr>
        <p:txBody>
          <a:bodyPr anchor="t" rtlCol="false" tIns="0" lIns="0" bIns="0" rIns="0">
            <a:spAutoFit/>
          </a:bodyPr>
          <a:lstStyle/>
          <a:p>
            <a:pPr algn="l">
              <a:lnSpc>
                <a:spcPts val="2079"/>
              </a:lnSpc>
            </a:pPr>
            <a:r>
              <a:rPr lang="en-US" b="true" sz="1599" spc="-47">
                <a:solidFill>
                  <a:srgbClr val="C9ADA7"/>
                </a:solidFill>
                <a:latin typeface="Open Sauce Bold"/>
                <a:ea typeface="Open Sauce Bold"/>
                <a:cs typeface="Open Sauce Bold"/>
                <a:sym typeface="Open Sauce Bold"/>
              </a:rPr>
              <a:t>Lorem ipsum odor amet, consectetuer adipiscing elit. Adipiscing a blandit lectus quam, penatibus enim cursus. Et cubilia bibendum enim interdum aliquam molestie purus litora malesuada. Vel commodo aliquet iaculis tristique platea turpis; curae nec.</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22223B"/>
        </a:solidFill>
      </p:bgPr>
    </p:bg>
    <p:spTree>
      <p:nvGrpSpPr>
        <p:cNvPr id="1" name=""/>
        <p:cNvGrpSpPr/>
        <p:nvPr/>
      </p:nvGrpSpPr>
      <p:grpSpPr>
        <a:xfrm>
          <a:off x="0" y="0"/>
          <a:ext cx="0" cy="0"/>
          <a:chOff x="0" y="0"/>
          <a:chExt cx="0" cy="0"/>
        </a:xfrm>
      </p:grpSpPr>
      <p:sp>
        <p:nvSpPr>
          <p:cNvPr name="Freeform 2" id="2"/>
          <p:cNvSpPr/>
          <p:nvPr/>
        </p:nvSpPr>
        <p:spPr>
          <a:xfrm flipH="false" flipV="false" rot="0">
            <a:off x="1028700" y="1028700"/>
            <a:ext cx="300484" cy="302685"/>
          </a:xfrm>
          <a:custGeom>
            <a:avLst/>
            <a:gdLst/>
            <a:ahLst/>
            <a:cxnLst/>
            <a:rect r="r" b="b" t="t" l="l"/>
            <a:pathLst>
              <a:path h="302685" w="300484">
                <a:moveTo>
                  <a:pt x="0" y="0"/>
                </a:moveTo>
                <a:lnTo>
                  <a:pt x="300484" y="0"/>
                </a:lnTo>
                <a:lnTo>
                  <a:pt x="300484" y="302685"/>
                </a:lnTo>
                <a:lnTo>
                  <a:pt x="0" y="30268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5400000">
            <a:off x="2625883" y="3520836"/>
            <a:ext cx="3849537" cy="2198653"/>
            <a:chOff x="0" y="0"/>
            <a:chExt cx="1067325" cy="609600"/>
          </a:xfrm>
        </p:grpSpPr>
        <p:sp>
          <p:nvSpPr>
            <p:cNvPr name="Freeform 4" id="4"/>
            <p:cNvSpPr/>
            <p:nvPr/>
          </p:nvSpPr>
          <p:spPr>
            <a:xfrm flipH="false" flipV="false" rot="0">
              <a:off x="0" y="0"/>
              <a:ext cx="1067325" cy="609600"/>
            </a:xfrm>
            <a:custGeom>
              <a:avLst/>
              <a:gdLst/>
              <a:ahLst/>
              <a:cxnLst/>
              <a:rect r="r" b="b" t="t" l="l"/>
              <a:pathLst>
                <a:path h="609600" w="1067325">
                  <a:moveTo>
                    <a:pt x="864125" y="0"/>
                  </a:moveTo>
                  <a:lnTo>
                    <a:pt x="0" y="0"/>
                  </a:lnTo>
                  <a:lnTo>
                    <a:pt x="203200" y="609600"/>
                  </a:lnTo>
                  <a:lnTo>
                    <a:pt x="1067325" y="609600"/>
                  </a:lnTo>
                  <a:lnTo>
                    <a:pt x="864125" y="0"/>
                  </a:lnTo>
                  <a:close/>
                </a:path>
              </a:pathLst>
            </a:custGeom>
            <a:solidFill>
              <a:srgbClr val="C9ADA7"/>
            </a:solidFill>
          </p:spPr>
        </p:sp>
        <p:sp>
          <p:nvSpPr>
            <p:cNvPr name="TextBox 5" id="5"/>
            <p:cNvSpPr txBox="true"/>
            <p:nvPr/>
          </p:nvSpPr>
          <p:spPr>
            <a:xfrm>
              <a:off x="101600" y="-38100"/>
              <a:ext cx="864125" cy="647700"/>
            </a:xfrm>
            <a:prstGeom prst="rect">
              <a:avLst/>
            </a:prstGeom>
          </p:spPr>
          <p:txBody>
            <a:bodyPr anchor="ctr" rtlCol="false" tIns="50800" lIns="50800" bIns="50800" rIns="50800"/>
            <a:lstStyle/>
            <a:p>
              <a:pPr algn="ctr">
                <a:lnSpc>
                  <a:spcPts val="2239"/>
                </a:lnSpc>
              </a:pPr>
            </a:p>
          </p:txBody>
        </p:sp>
      </p:grpSp>
      <p:grpSp>
        <p:nvGrpSpPr>
          <p:cNvPr name="Group 6" id="6"/>
          <p:cNvGrpSpPr/>
          <p:nvPr/>
        </p:nvGrpSpPr>
        <p:grpSpPr>
          <a:xfrm rot="0">
            <a:off x="5348346" y="5300150"/>
            <a:ext cx="2958869" cy="2958869"/>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blipFill>
              <a:blip r:embed="rId4"/>
              <a:stretch>
                <a:fillRect l="-7361" t="0" r="-7361" b="0"/>
              </a:stretch>
            </a:blipFill>
          </p:spPr>
        </p:sp>
      </p:grpSp>
      <p:grpSp>
        <p:nvGrpSpPr>
          <p:cNvPr name="Group 8" id="8"/>
          <p:cNvGrpSpPr/>
          <p:nvPr/>
        </p:nvGrpSpPr>
        <p:grpSpPr>
          <a:xfrm rot="0">
            <a:off x="9667992" y="5300150"/>
            <a:ext cx="2958869" cy="2958869"/>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blipFill>
              <a:blip r:embed="rId4"/>
              <a:stretch>
                <a:fillRect l="-7361" t="0" r="-7361" b="0"/>
              </a:stretch>
            </a:blipFill>
          </p:spPr>
        </p:sp>
      </p:grpSp>
      <p:grpSp>
        <p:nvGrpSpPr>
          <p:cNvPr name="Group 10" id="10"/>
          <p:cNvGrpSpPr/>
          <p:nvPr/>
        </p:nvGrpSpPr>
        <p:grpSpPr>
          <a:xfrm rot="0">
            <a:off x="1028700" y="5299886"/>
            <a:ext cx="2958869" cy="2958869"/>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0" y="0"/>
                  </a:moveTo>
                  <a:lnTo>
                    <a:pt x="812800" y="0"/>
                  </a:lnTo>
                  <a:lnTo>
                    <a:pt x="812800" y="812800"/>
                  </a:lnTo>
                  <a:lnTo>
                    <a:pt x="0" y="812800"/>
                  </a:lnTo>
                  <a:close/>
                </a:path>
              </a:pathLst>
            </a:custGeom>
            <a:blipFill>
              <a:blip r:embed="rId5"/>
              <a:stretch>
                <a:fillRect l="-7361" t="0" r="-7361" b="0"/>
              </a:stretch>
            </a:blipFill>
          </p:spPr>
        </p:sp>
      </p:grpSp>
      <p:grpSp>
        <p:nvGrpSpPr>
          <p:cNvPr name="Group 12" id="12"/>
          <p:cNvGrpSpPr/>
          <p:nvPr/>
        </p:nvGrpSpPr>
        <p:grpSpPr>
          <a:xfrm rot="5400000">
            <a:off x="16573082" y="1216007"/>
            <a:ext cx="873525" cy="498911"/>
            <a:chOff x="0" y="0"/>
            <a:chExt cx="1067325" cy="609600"/>
          </a:xfrm>
        </p:grpSpPr>
        <p:sp>
          <p:nvSpPr>
            <p:cNvPr name="Freeform 13" id="13"/>
            <p:cNvSpPr/>
            <p:nvPr/>
          </p:nvSpPr>
          <p:spPr>
            <a:xfrm flipH="false" flipV="false" rot="0">
              <a:off x="0" y="0"/>
              <a:ext cx="1067325" cy="609600"/>
            </a:xfrm>
            <a:custGeom>
              <a:avLst/>
              <a:gdLst/>
              <a:ahLst/>
              <a:cxnLst/>
              <a:rect r="r" b="b" t="t" l="l"/>
              <a:pathLst>
                <a:path h="609600" w="1067325">
                  <a:moveTo>
                    <a:pt x="864125" y="0"/>
                  </a:moveTo>
                  <a:lnTo>
                    <a:pt x="0" y="0"/>
                  </a:lnTo>
                  <a:lnTo>
                    <a:pt x="203200" y="609600"/>
                  </a:lnTo>
                  <a:lnTo>
                    <a:pt x="1067325" y="609600"/>
                  </a:lnTo>
                  <a:lnTo>
                    <a:pt x="864125" y="0"/>
                  </a:lnTo>
                  <a:close/>
                </a:path>
              </a:pathLst>
            </a:custGeom>
            <a:solidFill>
              <a:srgbClr val="C9ADA7"/>
            </a:solidFill>
          </p:spPr>
        </p:sp>
        <p:sp>
          <p:nvSpPr>
            <p:cNvPr name="TextBox 14" id="14"/>
            <p:cNvSpPr txBox="true"/>
            <p:nvPr/>
          </p:nvSpPr>
          <p:spPr>
            <a:xfrm>
              <a:off x="101600" y="-38100"/>
              <a:ext cx="864125" cy="647700"/>
            </a:xfrm>
            <a:prstGeom prst="rect">
              <a:avLst/>
            </a:prstGeom>
          </p:spPr>
          <p:txBody>
            <a:bodyPr anchor="ctr" rtlCol="false" tIns="50800" lIns="50800" bIns="50800" rIns="50800"/>
            <a:lstStyle/>
            <a:p>
              <a:pPr algn="ctr">
                <a:lnSpc>
                  <a:spcPts val="2239"/>
                </a:lnSpc>
              </a:pPr>
            </a:p>
          </p:txBody>
        </p:sp>
      </p:grpSp>
      <p:sp>
        <p:nvSpPr>
          <p:cNvPr name="Freeform 15" id="15"/>
          <p:cNvSpPr/>
          <p:nvPr/>
        </p:nvSpPr>
        <p:spPr>
          <a:xfrm flipH="false" flipV="false" rot="0">
            <a:off x="5176602" y="1465462"/>
            <a:ext cx="3364451" cy="2932650"/>
          </a:xfrm>
          <a:custGeom>
            <a:avLst/>
            <a:gdLst/>
            <a:ahLst/>
            <a:cxnLst/>
            <a:rect r="r" b="b" t="t" l="l"/>
            <a:pathLst>
              <a:path h="2932650" w="3364451">
                <a:moveTo>
                  <a:pt x="0" y="0"/>
                </a:moveTo>
                <a:lnTo>
                  <a:pt x="3364451" y="0"/>
                </a:lnTo>
                <a:lnTo>
                  <a:pt x="3364451" y="2932650"/>
                </a:lnTo>
                <a:lnTo>
                  <a:pt x="0" y="2932650"/>
                </a:lnTo>
                <a:lnTo>
                  <a:pt x="0" y="0"/>
                </a:lnTo>
                <a:close/>
              </a:path>
            </a:pathLst>
          </a:custGeom>
          <a:blipFill>
            <a:blip r:embed="rId6"/>
            <a:stretch>
              <a:fillRect l="0" t="0" r="0" b="0"/>
            </a:stretch>
          </a:blipFill>
        </p:spPr>
      </p:sp>
      <p:sp>
        <p:nvSpPr>
          <p:cNvPr name="TextBox 16" id="16"/>
          <p:cNvSpPr txBox="true"/>
          <p:nvPr/>
        </p:nvSpPr>
        <p:spPr>
          <a:xfrm rot="-5400000">
            <a:off x="13983001" y="5982002"/>
            <a:ext cx="5174647" cy="1377949"/>
          </a:xfrm>
          <a:prstGeom prst="rect">
            <a:avLst/>
          </a:prstGeom>
        </p:spPr>
        <p:txBody>
          <a:bodyPr anchor="t" rtlCol="false" tIns="0" lIns="0" bIns="0" rIns="0">
            <a:spAutoFit/>
          </a:bodyPr>
          <a:lstStyle/>
          <a:p>
            <a:pPr algn="l">
              <a:lnSpc>
                <a:spcPts val="11200"/>
              </a:lnSpc>
              <a:spcBef>
                <a:spcPct val="0"/>
              </a:spcBef>
            </a:pPr>
            <a:r>
              <a:rPr lang="en-US" sz="8000" spc="-240">
                <a:solidFill>
                  <a:srgbClr val="F2E9E4"/>
                </a:solidFill>
                <a:latin typeface="Open Sauce"/>
                <a:ea typeface="Open Sauce"/>
                <a:cs typeface="Open Sauce"/>
                <a:sym typeface="Open Sauce"/>
              </a:rPr>
              <a:t>Our Team</a:t>
            </a:r>
          </a:p>
        </p:txBody>
      </p:sp>
      <p:sp>
        <p:nvSpPr>
          <p:cNvPr name="TextBox 17" id="17"/>
          <p:cNvSpPr txBox="true"/>
          <p:nvPr/>
        </p:nvSpPr>
        <p:spPr>
          <a:xfrm rot="0">
            <a:off x="1527124" y="1024150"/>
            <a:ext cx="1726302" cy="273685"/>
          </a:xfrm>
          <a:prstGeom prst="rect">
            <a:avLst/>
          </a:prstGeom>
        </p:spPr>
        <p:txBody>
          <a:bodyPr anchor="t" rtlCol="false" tIns="0" lIns="0" bIns="0" rIns="0">
            <a:spAutoFit/>
          </a:bodyPr>
          <a:lstStyle/>
          <a:p>
            <a:pPr algn="l">
              <a:lnSpc>
                <a:spcPts val="2239"/>
              </a:lnSpc>
              <a:spcBef>
                <a:spcPct val="0"/>
              </a:spcBef>
            </a:pPr>
            <a:r>
              <a:rPr lang="en-US" b="true" sz="1599" spc="-47">
                <a:solidFill>
                  <a:srgbClr val="F2E9E4"/>
                </a:solidFill>
                <a:latin typeface="Open Sauce Bold"/>
                <a:ea typeface="Open Sauce Bold"/>
                <a:cs typeface="Open Sauce Bold"/>
                <a:sym typeface="Open Sauce Bold"/>
              </a:rPr>
              <a:t>Salford &amp; Co.</a:t>
            </a:r>
          </a:p>
        </p:txBody>
      </p:sp>
      <p:sp>
        <p:nvSpPr>
          <p:cNvPr name="TextBox 18" id="18"/>
          <p:cNvSpPr txBox="true"/>
          <p:nvPr/>
        </p:nvSpPr>
        <p:spPr>
          <a:xfrm rot="0">
            <a:off x="9667992" y="8600440"/>
            <a:ext cx="1510482" cy="422275"/>
          </a:xfrm>
          <a:prstGeom prst="rect">
            <a:avLst/>
          </a:prstGeom>
        </p:spPr>
        <p:txBody>
          <a:bodyPr anchor="t" rtlCol="false" tIns="0" lIns="0" bIns="0" rIns="0">
            <a:spAutoFit/>
          </a:bodyPr>
          <a:lstStyle/>
          <a:p>
            <a:pPr algn="l">
              <a:lnSpc>
                <a:spcPts val="3499"/>
              </a:lnSpc>
              <a:spcBef>
                <a:spcPct val="0"/>
              </a:spcBef>
            </a:pPr>
            <a:r>
              <a:rPr lang="en-US" b="true" sz="2499" spc="-74">
                <a:solidFill>
                  <a:srgbClr val="C9ADA7"/>
                </a:solidFill>
                <a:latin typeface="Open Sauce Bold"/>
                <a:ea typeface="Open Sauce Bold"/>
                <a:cs typeface="Open Sauce Bold"/>
                <a:sym typeface="Open Sauce Bold"/>
              </a:rPr>
              <a:t>CFO</a:t>
            </a:r>
          </a:p>
        </p:txBody>
      </p:sp>
      <p:sp>
        <p:nvSpPr>
          <p:cNvPr name="TextBox 19" id="19"/>
          <p:cNvSpPr txBox="true"/>
          <p:nvPr/>
        </p:nvSpPr>
        <p:spPr>
          <a:xfrm rot="0">
            <a:off x="9667992" y="8975090"/>
            <a:ext cx="2222066" cy="422275"/>
          </a:xfrm>
          <a:prstGeom prst="rect">
            <a:avLst/>
          </a:prstGeom>
        </p:spPr>
        <p:txBody>
          <a:bodyPr anchor="t" rtlCol="false" tIns="0" lIns="0" bIns="0" rIns="0">
            <a:spAutoFit/>
          </a:bodyPr>
          <a:lstStyle/>
          <a:p>
            <a:pPr algn="l">
              <a:lnSpc>
                <a:spcPts val="3499"/>
              </a:lnSpc>
              <a:spcBef>
                <a:spcPct val="0"/>
              </a:spcBef>
            </a:pPr>
            <a:r>
              <a:rPr lang="en-US" sz="2499" spc="-74">
                <a:solidFill>
                  <a:srgbClr val="F2E9E4"/>
                </a:solidFill>
                <a:latin typeface="Open Sauce"/>
                <a:ea typeface="Open Sauce"/>
                <a:cs typeface="Open Sauce"/>
                <a:sym typeface="Open Sauce"/>
              </a:rPr>
              <a:t>김인영</a:t>
            </a:r>
          </a:p>
        </p:txBody>
      </p:sp>
      <p:sp>
        <p:nvSpPr>
          <p:cNvPr name="TextBox 20" id="20"/>
          <p:cNvSpPr txBox="true"/>
          <p:nvPr/>
        </p:nvSpPr>
        <p:spPr>
          <a:xfrm rot="0">
            <a:off x="5348346" y="8600440"/>
            <a:ext cx="1510482" cy="422275"/>
          </a:xfrm>
          <a:prstGeom prst="rect">
            <a:avLst/>
          </a:prstGeom>
        </p:spPr>
        <p:txBody>
          <a:bodyPr anchor="t" rtlCol="false" tIns="0" lIns="0" bIns="0" rIns="0">
            <a:spAutoFit/>
          </a:bodyPr>
          <a:lstStyle/>
          <a:p>
            <a:pPr algn="l">
              <a:lnSpc>
                <a:spcPts val="3499"/>
              </a:lnSpc>
              <a:spcBef>
                <a:spcPct val="0"/>
              </a:spcBef>
            </a:pPr>
            <a:r>
              <a:rPr lang="en-US" b="true" sz="2499" spc="-74">
                <a:solidFill>
                  <a:srgbClr val="C9ADA7"/>
                </a:solidFill>
                <a:latin typeface="Open Sauce Bold"/>
                <a:ea typeface="Open Sauce Bold"/>
                <a:cs typeface="Open Sauce Bold"/>
                <a:sym typeface="Open Sauce Bold"/>
              </a:rPr>
              <a:t>CTO</a:t>
            </a:r>
          </a:p>
        </p:txBody>
      </p:sp>
      <p:sp>
        <p:nvSpPr>
          <p:cNvPr name="TextBox 21" id="21"/>
          <p:cNvSpPr txBox="true"/>
          <p:nvPr/>
        </p:nvSpPr>
        <p:spPr>
          <a:xfrm rot="0">
            <a:off x="5348346" y="8975090"/>
            <a:ext cx="2422626" cy="422275"/>
          </a:xfrm>
          <a:prstGeom prst="rect">
            <a:avLst/>
          </a:prstGeom>
        </p:spPr>
        <p:txBody>
          <a:bodyPr anchor="t" rtlCol="false" tIns="0" lIns="0" bIns="0" rIns="0">
            <a:spAutoFit/>
          </a:bodyPr>
          <a:lstStyle/>
          <a:p>
            <a:pPr algn="l">
              <a:lnSpc>
                <a:spcPts val="3499"/>
              </a:lnSpc>
              <a:spcBef>
                <a:spcPct val="0"/>
              </a:spcBef>
            </a:pPr>
            <a:r>
              <a:rPr lang="en-US" sz="2499" spc="-74">
                <a:solidFill>
                  <a:srgbClr val="F2E9E4"/>
                </a:solidFill>
                <a:latin typeface="Open Sauce"/>
                <a:ea typeface="Open Sauce"/>
                <a:cs typeface="Open Sauce"/>
                <a:sym typeface="Open Sauce"/>
              </a:rPr>
              <a:t>권수빈</a:t>
            </a:r>
          </a:p>
        </p:txBody>
      </p:sp>
      <p:sp>
        <p:nvSpPr>
          <p:cNvPr name="TextBox 22" id="22"/>
          <p:cNvSpPr txBox="true"/>
          <p:nvPr/>
        </p:nvSpPr>
        <p:spPr>
          <a:xfrm rot="0">
            <a:off x="1028700" y="8600440"/>
            <a:ext cx="1510482" cy="422275"/>
          </a:xfrm>
          <a:prstGeom prst="rect">
            <a:avLst/>
          </a:prstGeom>
        </p:spPr>
        <p:txBody>
          <a:bodyPr anchor="t" rtlCol="false" tIns="0" lIns="0" bIns="0" rIns="0">
            <a:spAutoFit/>
          </a:bodyPr>
          <a:lstStyle/>
          <a:p>
            <a:pPr algn="l">
              <a:lnSpc>
                <a:spcPts val="3499"/>
              </a:lnSpc>
              <a:spcBef>
                <a:spcPct val="0"/>
              </a:spcBef>
            </a:pPr>
            <a:r>
              <a:rPr lang="en-US" b="true" sz="2499" spc="-74">
                <a:solidFill>
                  <a:srgbClr val="C9ADA7"/>
                </a:solidFill>
                <a:latin typeface="Open Sauce Bold"/>
                <a:ea typeface="Open Sauce Bold"/>
                <a:cs typeface="Open Sauce Bold"/>
                <a:sym typeface="Open Sauce Bold"/>
              </a:rPr>
              <a:t>COO</a:t>
            </a:r>
          </a:p>
        </p:txBody>
      </p:sp>
      <p:sp>
        <p:nvSpPr>
          <p:cNvPr name="TextBox 23" id="23"/>
          <p:cNvSpPr txBox="true"/>
          <p:nvPr/>
        </p:nvSpPr>
        <p:spPr>
          <a:xfrm rot="0">
            <a:off x="1028700" y="8975090"/>
            <a:ext cx="2422626" cy="422275"/>
          </a:xfrm>
          <a:prstGeom prst="rect">
            <a:avLst/>
          </a:prstGeom>
        </p:spPr>
        <p:txBody>
          <a:bodyPr anchor="t" rtlCol="false" tIns="0" lIns="0" bIns="0" rIns="0">
            <a:spAutoFit/>
          </a:bodyPr>
          <a:lstStyle/>
          <a:p>
            <a:pPr algn="l">
              <a:lnSpc>
                <a:spcPts val="3499"/>
              </a:lnSpc>
              <a:spcBef>
                <a:spcPct val="0"/>
              </a:spcBef>
            </a:pPr>
            <a:r>
              <a:rPr lang="en-US" sz="2499" spc="-74">
                <a:solidFill>
                  <a:srgbClr val="F2E9E4"/>
                </a:solidFill>
                <a:latin typeface="Open Sauce"/>
                <a:ea typeface="Open Sauce"/>
                <a:cs typeface="Open Sauce"/>
                <a:sym typeface="Open Sauce"/>
              </a:rPr>
              <a:t>남승록</a:t>
            </a:r>
          </a:p>
        </p:txBody>
      </p:sp>
      <p:sp>
        <p:nvSpPr>
          <p:cNvPr name="TextBox 24" id="24"/>
          <p:cNvSpPr txBox="true"/>
          <p:nvPr/>
        </p:nvSpPr>
        <p:spPr>
          <a:xfrm rot="0">
            <a:off x="8932985" y="2098494"/>
            <a:ext cx="1510482" cy="596900"/>
          </a:xfrm>
          <a:prstGeom prst="rect">
            <a:avLst/>
          </a:prstGeom>
        </p:spPr>
        <p:txBody>
          <a:bodyPr anchor="t" rtlCol="false" tIns="0" lIns="0" bIns="0" rIns="0">
            <a:spAutoFit/>
          </a:bodyPr>
          <a:lstStyle/>
          <a:p>
            <a:pPr algn="l">
              <a:lnSpc>
                <a:spcPts val="4900"/>
              </a:lnSpc>
              <a:spcBef>
                <a:spcPct val="0"/>
              </a:spcBef>
            </a:pPr>
            <a:r>
              <a:rPr lang="en-US" sz="3500" spc="-105">
                <a:solidFill>
                  <a:srgbClr val="C9ADA7"/>
                </a:solidFill>
                <a:latin typeface="Open Sauce"/>
                <a:ea typeface="Open Sauce"/>
                <a:cs typeface="Open Sauce"/>
                <a:sym typeface="Open Sauce"/>
              </a:rPr>
              <a:t>CEO</a:t>
            </a:r>
          </a:p>
        </p:txBody>
      </p:sp>
      <p:sp>
        <p:nvSpPr>
          <p:cNvPr name="TextBox 25" id="25"/>
          <p:cNvSpPr txBox="true"/>
          <p:nvPr/>
        </p:nvSpPr>
        <p:spPr>
          <a:xfrm rot="0">
            <a:off x="8932985" y="2628718"/>
            <a:ext cx="2422626" cy="596900"/>
          </a:xfrm>
          <a:prstGeom prst="rect">
            <a:avLst/>
          </a:prstGeom>
        </p:spPr>
        <p:txBody>
          <a:bodyPr anchor="t" rtlCol="false" tIns="0" lIns="0" bIns="0" rIns="0">
            <a:spAutoFit/>
          </a:bodyPr>
          <a:lstStyle/>
          <a:p>
            <a:pPr algn="l">
              <a:lnSpc>
                <a:spcPts val="4900"/>
              </a:lnSpc>
              <a:spcBef>
                <a:spcPct val="0"/>
              </a:spcBef>
            </a:pPr>
            <a:r>
              <a:rPr lang="en-US" sz="3500" spc="-105">
                <a:solidFill>
                  <a:srgbClr val="F2E9E4"/>
                </a:solidFill>
                <a:latin typeface="Open Sauce"/>
                <a:ea typeface="Open Sauce"/>
                <a:cs typeface="Open Sauce"/>
                <a:sym typeface="Open Sauce"/>
              </a:rPr>
              <a:t>이종화</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22223B"/>
        </a:solidFill>
      </p:bgPr>
    </p:bg>
    <p:spTree>
      <p:nvGrpSpPr>
        <p:cNvPr id="1" name=""/>
        <p:cNvGrpSpPr/>
        <p:nvPr/>
      </p:nvGrpSpPr>
      <p:grpSpPr>
        <a:xfrm>
          <a:off x="0" y="0"/>
          <a:ext cx="0" cy="0"/>
          <a:chOff x="0" y="0"/>
          <a:chExt cx="0" cy="0"/>
        </a:xfrm>
      </p:grpSpPr>
      <p:sp>
        <p:nvSpPr>
          <p:cNvPr name="Freeform 2" id="2"/>
          <p:cNvSpPr/>
          <p:nvPr/>
        </p:nvSpPr>
        <p:spPr>
          <a:xfrm flipH="false" flipV="false" rot="0">
            <a:off x="1028700" y="1028700"/>
            <a:ext cx="300484" cy="302685"/>
          </a:xfrm>
          <a:custGeom>
            <a:avLst/>
            <a:gdLst/>
            <a:ahLst/>
            <a:cxnLst/>
            <a:rect r="r" b="b" t="t" l="l"/>
            <a:pathLst>
              <a:path h="302685" w="300484">
                <a:moveTo>
                  <a:pt x="0" y="0"/>
                </a:moveTo>
                <a:lnTo>
                  <a:pt x="300484" y="0"/>
                </a:lnTo>
                <a:lnTo>
                  <a:pt x="300484" y="302685"/>
                </a:lnTo>
                <a:lnTo>
                  <a:pt x="0" y="30268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5400000">
            <a:off x="3422393" y="5271665"/>
            <a:ext cx="4561164" cy="2393028"/>
            <a:chOff x="0" y="0"/>
            <a:chExt cx="1161911" cy="609600"/>
          </a:xfrm>
        </p:grpSpPr>
        <p:sp>
          <p:nvSpPr>
            <p:cNvPr name="Freeform 4" id="4"/>
            <p:cNvSpPr/>
            <p:nvPr/>
          </p:nvSpPr>
          <p:spPr>
            <a:xfrm flipH="false" flipV="false" rot="0">
              <a:off x="0" y="0"/>
              <a:ext cx="1161911" cy="609600"/>
            </a:xfrm>
            <a:custGeom>
              <a:avLst/>
              <a:gdLst/>
              <a:ahLst/>
              <a:cxnLst/>
              <a:rect r="r" b="b" t="t" l="l"/>
              <a:pathLst>
                <a:path h="609600" w="1161911">
                  <a:moveTo>
                    <a:pt x="203200" y="0"/>
                  </a:moveTo>
                  <a:lnTo>
                    <a:pt x="1161911" y="0"/>
                  </a:lnTo>
                  <a:lnTo>
                    <a:pt x="958711" y="609600"/>
                  </a:lnTo>
                  <a:lnTo>
                    <a:pt x="0" y="609600"/>
                  </a:lnTo>
                  <a:lnTo>
                    <a:pt x="203200" y="0"/>
                  </a:lnTo>
                  <a:close/>
                </a:path>
              </a:pathLst>
            </a:custGeom>
            <a:solidFill>
              <a:srgbClr val="C9ADA7"/>
            </a:solidFill>
          </p:spPr>
        </p:sp>
        <p:sp>
          <p:nvSpPr>
            <p:cNvPr name="TextBox 5" id="5"/>
            <p:cNvSpPr txBox="true"/>
            <p:nvPr/>
          </p:nvSpPr>
          <p:spPr>
            <a:xfrm>
              <a:off x="101600" y="-38100"/>
              <a:ext cx="958711" cy="647700"/>
            </a:xfrm>
            <a:prstGeom prst="rect">
              <a:avLst/>
            </a:prstGeom>
          </p:spPr>
          <p:txBody>
            <a:bodyPr anchor="ctr" rtlCol="false" tIns="50800" lIns="50800" bIns="50800" rIns="50800"/>
            <a:lstStyle/>
            <a:p>
              <a:pPr algn="ctr">
                <a:lnSpc>
                  <a:spcPts val="2239"/>
                </a:lnSpc>
              </a:pPr>
            </a:p>
          </p:txBody>
        </p:sp>
      </p:grpSp>
      <p:grpSp>
        <p:nvGrpSpPr>
          <p:cNvPr name="Group 6" id="6"/>
          <p:cNvGrpSpPr/>
          <p:nvPr/>
        </p:nvGrpSpPr>
        <p:grpSpPr>
          <a:xfrm rot="0">
            <a:off x="1028700" y="2526373"/>
            <a:ext cx="4674275" cy="5234253"/>
            <a:chOff x="0" y="0"/>
            <a:chExt cx="6350000" cy="7110730"/>
          </a:xfrm>
        </p:grpSpPr>
        <p:sp>
          <p:nvSpPr>
            <p:cNvPr name="Freeform 7" id="7"/>
            <p:cNvSpPr/>
            <p:nvPr/>
          </p:nvSpPr>
          <p:spPr>
            <a:xfrm flipH="false" flipV="false" rot="0">
              <a:off x="0" y="0"/>
              <a:ext cx="6350000" cy="7110730"/>
            </a:xfrm>
            <a:custGeom>
              <a:avLst/>
              <a:gdLst/>
              <a:ahLst/>
              <a:cxnLst/>
              <a:rect r="r" b="b" t="t" l="l"/>
              <a:pathLst>
                <a:path h="7110730" w="6350000">
                  <a:moveTo>
                    <a:pt x="6350000" y="4700270"/>
                  </a:moveTo>
                  <a:lnTo>
                    <a:pt x="0" y="7110730"/>
                  </a:lnTo>
                  <a:lnTo>
                    <a:pt x="0" y="2410460"/>
                  </a:lnTo>
                  <a:lnTo>
                    <a:pt x="6350000" y="0"/>
                  </a:lnTo>
                  <a:close/>
                </a:path>
              </a:pathLst>
            </a:custGeom>
            <a:blipFill>
              <a:blip r:embed="rId4"/>
              <a:stretch>
                <a:fillRect l="-21389" t="0" r="-46371" b="0"/>
              </a:stretch>
            </a:blipFill>
          </p:spPr>
        </p:sp>
      </p:grpSp>
      <p:grpSp>
        <p:nvGrpSpPr>
          <p:cNvPr name="Group 8" id="8"/>
          <p:cNvGrpSpPr/>
          <p:nvPr/>
        </p:nvGrpSpPr>
        <p:grpSpPr>
          <a:xfrm rot="0">
            <a:off x="5952703" y="4024047"/>
            <a:ext cx="4674275" cy="5234253"/>
            <a:chOff x="0" y="0"/>
            <a:chExt cx="6350000" cy="7110730"/>
          </a:xfrm>
        </p:grpSpPr>
        <p:sp>
          <p:nvSpPr>
            <p:cNvPr name="Freeform 9" id="9"/>
            <p:cNvSpPr/>
            <p:nvPr/>
          </p:nvSpPr>
          <p:spPr>
            <a:xfrm flipH="false" flipV="false" rot="0">
              <a:off x="0" y="0"/>
              <a:ext cx="6350000" cy="7110730"/>
            </a:xfrm>
            <a:custGeom>
              <a:avLst/>
              <a:gdLst/>
              <a:ahLst/>
              <a:cxnLst/>
              <a:rect r="r" b="b" t="t" l="l"/>
              <a:pathLst>
                <a:path h="7110730" w="6350000">
                  <a:moveTo>
                    <a:pt x="6350000" y="4700270"/>
                  </a:moveTo>
                  <a:lnTo>
                    <a:pt x="0" y="7110730"/>
                  </a:lnTo>
                  <a:lnTo>
                    <a:pt x="0" y="2410460"/>
                  </a:lnTo>
                  <a:lnTo>
                    <a:pt x="6350000" y="0"/>
                  </a:lnTo>
                  <a:close/>
                </a:path>
              </a:pathLst>
            </a:custGeom>
            <a:blipFill>
              <a:blip r:embed="rId5"/>
              <a:stretch>
                <a:fillRect l="-35603" t="0" r="-32157" b="0"/>
              </a:stretch>
            </a:blipFill>
          </p:spPr>
        </p:sp>
      </p:grpSp>
      <p:sp>
        <p:nvSpPr>
          <p:cNvPr name="Freeform 10" id="10"/>
          <p:cNvSpPr/>
          <p:nvPr/>
        </p:nvSpPr>
        <p:spPr>
          <a:xfrm flipH="false" flipV="false" rot="0">
            <a:off x="1028700" y="8748761"/>
            <a:ext cx="889671" cy="509539"/>
          </a:xfrm>
          <a:custGeom>
            <a:avLst/>
            <a:gdLst/>
            <a:ahLst/>
            <a:cxnLst/>
            <a:rect r="r" b="b" t="t" l="l"/>
            <a:pathLst>
              <a:path h="509539" w="889671">
                <a:moveTo>
                  <a:pt x="0" y="0"/>
                </a:moveTo>
                <a:lnTo>
                  <a:pt x="889671" y="0"/>
                </a:lnTo>
                <a:lnTo>
                  <a:pt x="889671" y="509539"/>
                </a:lnTo>
                <a:lnTo>
                  <a:pt x="0" y="50953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1" id="11"/>
          <p:cNvSpPr txBox="true"/>
          <p:nvPr/>
        </p:nvSpPr>
        <p:spPr>
          <a:xfrm rot="0">
            <a:off x="6506775" y="866775"/>
            <a:ext cx="10752525" cy="1377949"/>
          </a:xfrm>
          <a:prstGeom prst="rect">
            <a:avLst/>
          </a:prstGeom>
        </p:spPr>
        <p:txBody>
          <a:bodyPr anchor="t" rtlCol="false" tIns="0" lIns="0" bIns="0" rIns="0">
            <a:spAutoFit/>
          </a:bodyPr>
          <a:lstStyle/>
          <a:p>
            <a:pPr algn="l">
              <a:lnSpc>
                <a:spcPts val="11200"/>
              </a:lnSpc>
              <a:spcBef>
                <a:spcPct val="0"/>
              </a:spcBef>
            </a:pPr>
            <a:r>
              <a:rPr lang="en-US" sz="8000" spc="-240">
                <a:solidFill>
                  <a:srgbClr val="F2E9E4"/>
                </a:solidFill>
                <a:latin typeface="Open Sauce"/>
                <a:ea typeface="Open Sauce"/>
                <a:cs typeface="Open Sauce"/>
                <a:sym typeface="Open Sauce"/>
              </a:rPr>
              <a:t>Purpose &amp; Necessity</a:t>
            </a:r>
          </a:p>
        </p:txBody>
      </p:sp>
      <p:sp>
        <p:nvSpPr>
          <p:cNvPr name="TextBox 12" id="12"/>
          <p:cNvSpPr txBox="true"/>
          <p:nvPr/>
        </p:nvSpPr>
        <p:spPr>
          <a:xfrm rot="0">
            <a:off x="1527124" y="1024150"/>
            <a:ext cx="1726302" cy="273685"/>
          </a:xfrm>
          <a:prstGeom prst="rect">
            <a:avLst/>
          </a:prstGeom>
        </p:spPr>
        <p:txBody>
          <a:bodyPr anchor="t" rtlCol="false" tIns="0" lIns="0" bIns="0" rIns="0">
            <a:spAutoFit/>
          </a:bodyPr>
          <a:lstStyle/>
          <a:p>
            <a:pPr algn="l">
              <a:lnSpc>
                <a:spcPts val="2239"/>
              </a:lnSpc>
              <a:spcBef>
                <a:spcPct val="0"/>
              </a:spcBef>
            </a:pPr>
            <a:r>
              <a:rPr lang="en-US" b="true" sz="1599" spc="-47">
                <a:solidFill>
                  <a:srgbClr val="F2E9E4"/>
                </a:solidFill>
                <a:latin typeface="Open Sauce Bold"/>
                <a:ea typeface="Open Sauce Bold"/>
                <a:cs typeface="Open Sauce Bold"/>
                <a:sym typeface="Open Sauce Bold"/>
              </a:rPr>
              <a:t>wi &amp; Co.</a:t>
            </a:r>
          </a:p>
        </p:txBody>
      </p:sp>
      <p:sp>
        <p:nvSpPr>
          <p:cNvPr name="TextBox 13" id="13"/>
          <p:cNvSpPr txBox="true"/>
          <p:nvPr/>
        </p:nvSpPr>
        <p:spPr>
          <a:xfrm rot="0">
            <a:off x="11450081" y="6272261"/>
            <a:ext cx="5809219" cy="2476500"/>
          </a:xfrm>
          <a:prstGeom prst="rect">
            <a:avLst/>
          </a:prstGeom>
        </p:spPr>
        <p:txBody>
          <a:bodyPr anchor="t" rtlCol="false" tIns="0" lIns="0" bIns="0" rIns="0">
            <a:spAutoFit/>
          </a:bodyPr>
          <a:lstStyle/>
          <a:p>
            <a:pPr algn="l">
              <a:lnSpc>
                <a:spcPts val="3900"/>
              </a:lnSpc>
            </a:pPr>
            <a:r>
              <a:rPr lang="en-US" sz="3000" spc="-89">
                <a:solidFill>
                  <a:srgbClr val="F2E9E4"/>
                </a:solidFill>
                <a:latin typeface="Open Sauce"/>
                <a:ea typeface="Open Sauce"/>
                <a:cs typeface="Open Sauce"/>
                <a:sym typeface="Open Sauce"/>
              </a:rPr>
              <a:t>실시간 촬영 및 분석을 통해 </a:t>
            </a:r>
          </a:p>
          <a:p>
            <a:pPr algn="l">
              <a:lnSpc>
                <a:spcPts val="3900"/>
              </a:lnSpc>
            </a:pPr>
            <a:r>
              <a:rPr lang="en-US" sz="3000" spc="-89">
                <a:solidFill>
                  <a:srgbClr val="F2E9E4"/>
                </a:solidFill>
                <a:latin typeface="Open Sauce"/>
                <a:ea typeface="Open Sauce"/>
                <a:cs typeface="Open Sauce"/>
                <a:sym typeface="Open Sauce"/>
              </a:rPr>
              <a:t>Raspberry Pi의</a:t>
            </a:r>
          </a:p>
          <a:p>
            <a:pPr algn="l">
              <a:lnSpc>
                <a:spcPts val="3900"/>
              </a:lnSpc>
            </a:pPr>
            <a:r>
              <a:rPr lang="en-US" sz="3000" spc="-89">
                <a:solidFill>
                  <a:srgbClr val="F2E9E4"/>
                </a:solidFill>
                <a:latin typeface="Open Sauce"/>
                <a:ea typeface="Open Sauce"/>
                <a:cs typeface="Open Sauce"/>
                <a:sym typeface="Open Sauce"/>
              </a:rPr>
              <a:t>불량품을 자동 검출하여 </a:t>
            </a:r>
          </a:p>
          <a:p>
            <a:pPr algn="l">
              <a:lnSpc>
                <a:spcPts val="3900"/>
              </a:lnSpc>
            </a:pPr>
            <a:r>
              <a:rPr lang="en-US" sz="3000" spc="-89">
                <a:solidFill>
                  <a:srgbClr val="FFBD59"/>
                </a:solidFill>
                <a:latin typeface="Open Sauce"/>
                <a:ea typeface="Open Sauce"/>
                <a:cs typeface="Open Sauce"/>
                <a:sym typeface="Open Sauce"/>
              </a:rPr>
              <a:t>최적화된 결과물</a:t>
            </a:r>
            <a:r>
              <a:rPr lang="en-US" sz="3000" spc="-89">
                <a:solidFill>
                  <a:srgbClr val="F2E9E4"/>
                </a:solidFill>
                <a:latin typeface="Open Sauce"/>
                <a:ea typeface="Open Sauce"/>
                <a:cs typeface="Open Sauce"/>
                <a:sym typeface="Open Sauce"/>
              </a:rPr>
              <a:t>을 산출합니다.</a:t>
            </a:r>
          </a:p>
          <a:p>
            <a:pPr algn="l">
              <a:lnSpc>
                <a:spcPts val="3900"/>
              </a:lnSpc>
            </a:pPr>
          </a:p>
        </p:txBody>
      </p:sp>
      <p:sp>
        <p:nvSpPr>
          <p:cNvPr name="TextBox 14" id="14"/>
          <p:cNvSpPr txBox="true"/>
          <p:nvPr/>
        </p:nvSpPr>
        <p:spPr>
          <a:xfrm rot="0">
            <a:off x="11450081" y="4923793"/>
            <a:ext cx="5809219" cy="990600"/>
          </a:xfrm>
          <a:prstGeom prst="rect">
            <a:avLst/>
          </a:prstGeom>
        </p:spPr>
        <p:txBody>
          <a:bodyPr anchor="t" rtlCol="false" tIns="0" lIns="0" bIns="0" rIns="0">
            <a:spAutoFit/>
          </a:bodyPr>
          <a:lstStyle/>
          <a:p>
            <a:pPr algn="l">
              <a:lnSpc>
                <a:spcPts val="3900"/>
              </a:lnSpc>
            </a:pPr>
            <a:r>
              <a:rPr lang="en-US" sz="3000" spc="-89">
                <a:solidFill>
                  <a:srgbClr val="F2E9E4"/>
                </a:solidFill>
                <a:latin typeface="Open Sauce"/>
                <a:ea typeface="Open Sauce"/>
                <a:cs typeface="Open Sauce"/>
                <a:sym typeface="Open Sauce"/>
              </a:rPr>
              <a:t>더욱 편리한</a:t>
            </a:r>
          </a:p>
          <a:p>
            <a:pPr algn="l">
              <a:lnSpc>
                <a:spcPts val="3900"/>
              </a:lnSpc>
            </a:pPr>
            <a:r>
              <a:rPr lang="en-US" sz="3000" spc="-89">
                <a:solidFill>
                  <a:srgbClr val="F2E9E4"/>
                </a:solidFill>
                <a:latin typeface="Open Sauce"/>
                <a:ea typeface="Open Sauce"/>
                <a:cs typeface="Open Sauce"/>
                <a:sym typeface="Open Sauce"/>
              </a:rPr>
              <a:t>작업환경이 가능해 집니다.</a:t>
            </a:r>
          </a:p>
        </p:txBody>
      </p:sp>
      <p:sp>
        <p:nvSpPr>
          <p:cNvPr name="TextBox 15" id="15"/>
          <p:cNvSpPr txBox="true"/>
          <p:nvPr/>
        </p:nvSpPr>
        <p:spPr>
          <a:xfrm rot="0">
            <a:off x="6525825" y="2488273"/>
            <a:ext cx="8364850" cy="495300"/>
          </a:xfrm>
          <a:prstGeom prst="rect">
            <a:avLst/>
          </a:prstGeom>
        </p:spPr>
        <p:txBody>
          <a:bodyPr anchor="t" rtlCol="false" tIns="0" lIns="0" bIns="0" rIns="0">
            <a:spAutoFit/>
          </a:bodyPr>
          <a:lstStyle/>
          <a:p>
            <a:pPr algn="l">
              <a:lnSpc>
                <a:spcPts val="3900"/>
              </a:lnSpc>
            </a:pPr>
            <a:r>
              <a:rPr lang="en-US" sz="3000" spc="-89">
                <a:solidFill>
                  <a:srgbClr val="F2E9E4"/>
                </a:solidFill>
                <a:latin typeface="Open Sauce"/>
                <a:ea typeface="Open Sauce"/>
                <a:cs typeface="Open Sauce"/>
                <a:sym typeface="Open Sauce"/>
              </a:rPr>
              <a:t>Raspberry Pi AI 기반 스마트 검사 시스템</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22223B"/>
        </a:solidFill>
      </p:bgPr>
    </p:bg>
    <p:spTree>
      <p:nvGrpSpPr>
        <p:cNvPr id="1" name=""/>
        <p:cNvGrpSpPr/>
        <p:nvPr/>
      </p:nvGrpSpPr>
      <p:grpSpPr>
        <a:xfrm>
          <a:off x="0" y="0"/>
          <a:ext cx="0" cy="0"/>
          <a:chOff x="0" y="0"/>
          <a:chExt cx="0" cy="0"/>
        </a:xfrm>
      </p:grpSpPr>
      <p:sp>
        <p:nvSpPr>
          <p:cNvPr name="Freeform 2" id="2"/>
          <p:cNvSpPr/>
          <p:nvPr/>
        </p:nvSpPr>
        <p:spPr>
          <a:xfrm flipH="false" flipV="false" rot="0">
            <a:off x="1028700" y="1028700"/>
            <a:ext cx="300484" cy="302685"/>
          </a:xfrm>
          <a:custGeom>
            <a:avLst/>
            <a:gdLst/>
            <a:ahLst/>
            <a:cxnLst/>
            <a:rect r="r" b="b" t="t" l="l"/>
            <a:pathLst>
              <a:path h="302685" w="300484">
                <a:moveTo>
                  <a:pt x="0" y="0"/>
                </a:moveTo>
                <a:lnTo>
                  <a:pt x="300484" y="0"/>
                </a:lnTo>
                <a:lnTo>
                  <a:pt x="300484" y="302685"/>
                </a:lnTo>
                <a:lnTo>
                  <a:pt x="0" y="30268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3483686" y="2089392"/>
            <a:ext cx="11320627" cy="1840454"/>
          </a:xfrm>
          <a:prstGeom prst="rect">
            <a:avLst/>
          </a:prstGeom>
        </p:spPr>
        <p:txBody>
          <a:bodyPr anchor="t" rtlCol="false" tIns="0" lIns="0" bIns="0" rIns="0">
            <a:spAutoFit/>
          </a:bodyPr>
          <a:lstStyle/>
          <a:p>
            <a:pPr algn="ctr">
              <a:lnSpc>
                <a:spcPts val="15069"/>
              </a:lnSpc>
              <a:spcBef>
                <a:spcPct val="0"/>
              </a:spcBef>
            </a:pPr>
            <a:r>
              <a:rPr lang="en-US" sz="10763" spc="-322">
                <a:solidFill>
                  <a:srgbClr val="F2E9E4"/>
                </a:solidFill>
                <a:latin typeface="Open Sauce"/>
                <a:ea typeface="Open Sauce"/>
                <a:cs typeface="Open Sauce"/>
                <a:sym typeface="Open Sauce"/>
              </a:rPr>
              <a:t>System Solutions</a:t>
            </a:r>
          </a:p>
        </p:txBody>
      </p:sp>
      <p:sp>
        <p:nvSpPr>
          <p:cNvPr name="TextBox 4" id="4"/>
          <p:cNvSpPr txBox="true"/>
          <p:nvPr/>
        </p:nvSpPr>
        <p:spPr>
          <a:xfrm rot="0">
            <a:off x="1527124" y="1024150"/>
            <a:ext cx="1726302" cy="273685"/>
          </a:xfrm>
          <a:prstGeom prst="rect">
            <a:avLst/>
          </a:prstGeom>
        </p:spPr>
        <p:txBody>
          <a:bodyPr anchor="t" rtlCol="false" tIns="0" lIns="0" bIns="0" rIns="0">
            <a:spAutoFit/>
          </a:bodyPr>
          <a:lstStyle/>
          <a:p>
            <a:pPr algn="l">
              <a:lnSpc>
                <a:spcPts val="2239"/>
              </a:lnSpc>
              <a:spcBef>
                <a:spcPct val="0"/>
              </a:spcBef>
            </a:pPr>
            <a:r>
              <a:rPr lang="en-US" b="true" sz="1599" spc="-47">
                <a:solidFill>
                  <a:srgbClr val="F2E9E4"/>
                </a:solidFill>
                <a:latin typeface="Open Sauce Bold"/>
                <a:ea typeface="Open Sauce Bold"/>
                <a:cs typeface="Open Sauce Bold"/>
                <a:sym typeface="Open Sauce Bold"/>
              </a:rPr>
              <a:t>wi &amp; Co.</a:t>
            </a:r>
          </a:p>
        </p:txBody>
      </p:sp>
      <p:sp>
        <p:nvSpPr>
          <p:cNvPr name="TextBox 5" id="5"/>
          <p:cNvSpPr txBox="true"/>
          <p:nvPr/>
        </p:nvSpPr>
        <p:spPr>
          <a:xfrm rot="0">
            <a:off x="981227" y="6969455"/>
            <a:ext cx="4742340" cy="2081644"/>
          </a:xfrm>
          <a:prstGeom prst="rect">
            <a:avLst/>
          </a:prstGeom>
        </p:spPr>
        <p:txBody>
          <a:bodyPr anchor="t" rtlCol="false" tIns="0" lIns="0" bIns="0" rIns="0">
            <a:spAutoFit/>
          </a:bodyPr>
          <a:lstStyle/>
          <a:p>
            <a:pPr algn="ctr">
              <a:lnSpc>
                <a:spcPts val="3368"/>
              </a:lnSpc>
            </a:pPr>
            <a:r>
              <a:rPr lang="en-US" sz="2590" spc="-77">
                <a:solidFill>
                  <a:srgbClr val="F2E9E4"/>
                </a:solidFill>
                <a:latin typeface="Open Sauce"/>
                <a:ea typeface="Open Sauce"/>
                <a:cs typeface="Open Sauce"/>
                <a:sym typeface="Open Sauce"/>
              </a:rPr>
              <a:t>카메라로 촬영한 이미지를 빠르게 분석하여 불량물 여부를 즉시 판단하고 결과를 제공할 수 있습니다. 실시간 피드백을 통해 효율적인 생산 라인 관리가 가능합니다.</a:t>
            </a:r>
          </a:p>
        </p:txBody>
      </p:sp>
      <p:sp>
        <p:nvSpPr>
          <p:cNvPr name="TextBox 6" id="6"/>
          <p:cNvSpPr txBox="true"/>
          <p:nvPr/>
        </p:nvSpPr>
        <p:spPr>
          <a:xfrm rot="0">
            <a:off x="1422707" y="6015245"/>
            <a:ext cx="3726316" cy="495300"/>
          </a:xfrm>
          <a:prstGeom prst="rect">
            <a:avLst/>
          </a:prstGeom>
        </p:spPr>
        <p:txBody>
          <a:bodyPr anchor="t" rtlCol="false" tIns="0" lIns="0" bIns="0" rIns="0">
            <a:spAutoFit/>
          </a:bodyPr>
          <a:lstStyle/>
          <a:p>
            <a:pPr algn="ctr">
              <a:lnSpc>
                <a:spcPts val="3900"/>
              </a:lnSpc>
            </a:pPr>
            <a:r>
              <a:rPr lang="en-US" sz="3000" spc="-89">
                <a:solidFill>
                  <a:srgbClr val="F2E9E4"/>
                </a:solidFill>
                <a:latin typeface="Open Sauce"/>
                <a:ea typeface="Open Sauce"/>
                <a:cs typeface="Open Sauce"/>
                <a:sym typeface="Open Sauce"/>
              </a:rPr>
              <a:t>실시간 처리</a:t>
            </a:r>
          </a:p>
        </p:txBody>
      </p:sp>
      <p:sp>
        <p:nvSpPr>
          <p:cNvPr name="TextBox 7" id="7"/>
          <p:cNvSpPr txBox="true"/>
          <p:nvPr/>
        </p:nvSpPr>
        <p:spPr>
          <a:xfrm rot="0">
            <a:off x="783286" y="5646945"/>
            <a:ext cx="1278842" cy="406400"/>
          </a:xfrm>
          <a:prstGeom prst="rect">
            <a:avLst/>
          </a:prstGeom>
        </p:spPr>
        <p:txBody>
          <a:bodyPr anchor="t" rtlCol="false" tIns="0" lIns="0" bIns="0" rIns="0">
            <a:spAutoFit/>
          </a:bodyPr>
          <a:lstStyle/>
          <a:p>
            <a:pPr algn="ctr">
              <a:lnSpc>
                <a:spcPts val="3249"/>
              </a:lnSpc>
            </a:pPr>
            <a:r>
              <a:rPr lang="en-US" b="true" sz="2499" spc="-74">
                <a:solidFill>
                  <a:srgbClr val="C9ADA7"/>
                </a:solidFill>
                <a:latin typeface="Open Sauce Bold"/>
                <a:ea typeface="Open Sauce Bold"/>
                <a:cs typeface="Open Sauce Bold"/>
                <a:sym typeface="Open Sauce Bold"/>
              </a:rPr>
              <a:t>Plan 01</a:t>
            </a:r>
          </a:p>
        </p:txBody>
      </p:sp>
      <p:sp>
        <p:nvSpPr>
          <p:cNvPr name="Freeform 8" id="8"/>
          <p:cNvSpPr/>
          <p:nvPr/>
        </p:nvSpPr>
        <p:spPr>
          <a:xfrm flipH="false" flipV="false" rot="0">
            <a:off x="16369629" y="1028700"/>
            <a:ext cx="889671" cy="509539"/>
          </a:xfrm>
          <a:custGeom>
            <a:avLst/>
            <a:gdLst/>
            <a:ahLst/>
            <a:cxnLst/>
            <a:rect r="r" b="b" t="t" l="l"/>
            <a:pathLst>
              <a:path h="509539" w="889671">
                <a:moveTo>
                  <a:pt x="0" y="0"/>
                </a:moveTo>
                <a:lnTo>
                  <a:pt x="889671" y="0"/>
                </a:lnTo>
                <a:lnTo>
                  <a:pt x="889671" y="509539"/>
                </a:lnTo>
                <a:lnTo>
                  <a:pt x="0" y="50953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9" id="9"/>
          <p:cNvSpPr txBox="true"/>
          <p:nvPr/>
        </p:nvSpPr>
        <p:spPr>
          <a:xfrm rot="0">
            <a:off x="7173564" y="6965640"/>
            <a:ext cx="4742340" cy="1662544"/>
          </a:xfrm>
          <a:prstGeom prst="rect">
            <a:avLst/>
          </a:prstGeom>
        </p:spPr>
        <p:txBody>
          <a:bodyPr anchor="t" rtlCol="false" tIns="0" lIns="0" bIns="0" rIns="0">
            <a:spAutoFit/>
          </a:bodyPr>
          <a:lstStyle/>
          <a:p>
            <a:pPr algn="ctr">
              <a:lnSpc>
                <a:spcPts val="3368"/>
              </a:lnSpc>
            </a:pPr>
            <a:r>
              <a:rPr lang="en-US" sz="2590" spc="-77">
                <a:solidFill>
                  <a:srgbClr val="F2E9E4"/>
                </a:solidFill>
                <a:latin typeface="Open Sauce"/>
                <a:ea typeface="Open Sauce"/>
                <a:cs typeface="Open Sauce"/>
                <a:sym typeface="Open Sauce"/>
              </a:rPr>
              <a:t>머신러닝 및 컴퓨터 비전 기술을 활용하여 미세한 결함이나 이상 징후를 인식할 수 있으며, 다양한 환경에서의 안정적인 성능을 보장합니다.</a:t>
            </a:r>
          </a:p>
        </p:txBody>
      </p:sp>
      <p:sp>
        <p:nvSpPr>
          <p:cNvPr name="TextBox 10" id="10"/>
          <p:cNvSpPr txBox="true"/>
          <p:nvPr/>
        </p:nvSpPr>
        <p:spPr>
          <a:xfrm rot="0">
            <a:off x="7615044" y="6011431"/>
            <a:ext cx="3726316" cy="495300"/>
          </a:xfrm>
          <a:prstGeom prst="rect">
            <a:avLst/>
          </a:prstGeom>
        </p:spPr>
        <p:txBody>
          <a:bodyPr anchor="t" rtlCol="false" tIns="0" lIns="0" bIns="0" rIns="0">
            <a:spAutoFit/>
          </a:bodyPr>
          <a:lstStyle/>
          <a:p>
            <a:pPr algn="ctr">
              <a:lnSpc>
                <a:spcPts val="3900"/>
              </a:lnSpc>
            </a:pPr>
            <a:r>
              <a:rPr lang="en-US" sz="3000" spc="-89">
                <a:solidFill>
                  <a:srgbClr val="F2E9E4"/>
                </a:solidFill>
                <a:latin typeface="Open Sauce"/>
                <a:ea typeface="Open Sauce"/>
                <a:cs typeface="Open Sauce"/>
                <a:sym typeface="Open Sauce"/>
              </a:rPr>
              <a:t>정확성</a:t>
            </a:r>
          </a:p>
        </p:txBody>
      </p:sp>
      <p:sp>
        <p:nvSpPr>
          <p:cNvPr name="TextBox 11" id="11"/>
          <p:cNvSpPr txBox="true"/>
          <p:nvPr/>
        </p:nvSpPr>
        <p:spPr>
          <a:xfrm rot="0">
            <a:off x="6975624" y="5643131"/>
            <a:ext cx="1278842" cy="406400"/>
          </a:xfrm>
          <a:prstGeom prst="rect">
            <a:avLst/>
          </a:prstGeom>
        </p:spPr>
        <p:txBody>
          <a:bodyPr anchor="t" rtlCol="false" tIns="0" lIns="0" bIns="0" rIns="0">
            <a:spAutoFit/>
          </a:bodyPr>
          <a:lstStyle/>
          <a:p>
            <a:pPr algn="ctr">
              <a:lnSpc>
                <a:spcPts val="3249"/>
              </a:lnSpc>
            </a:pPr>
            <a:r>
              <a:rPr lang="en-US" b="true" sz="2499" spc="-74">
                <a:solidFill>
                  <a:srgbClr val="C9ADA7"/>
                </a:solidFill>
                <a:latin typeface="Open Sauce Bold"/>
                <a:ea typeface="Open Sauce Bold"/>
                <a:cs typeface="Open Sauce Bold"/>
                <a:sym typeface="Open Sauce Bold"/>
              </a:rPr>
              <a:t>Plan 02</a:t>
            </a:r>
          </a:p>
        </p:txBody>
      </p:sp>
      <p:sp>
        <p:nvSpPr>
          <p:cNvPr name="TextBox 12" id="12"/>
          <p:cNvSpPr txBox="true"/>
          <p:nvPr/>
        </p:nvSpPr>
        <p:spPr>
          <a:xfrm rot="0">
            <a:off x="12726481" y="6965640"/>
            <a:ext cx="4742340" cy="2500744"/>
          </a:xfrm>
          <a:prstGeom prst="rect">
            <a:avLst/>
          </a:prstGeom>
        </p:spPr>
        <p:txBody>
          <a:bodyPr anchor="t" rtlCol="false" tIns="0" lIns="0" bIns="0" rIns="0">
            <a:spAutoFit/>
          </a:bodyPr>
          <a:lstStyle/>
          <a:p>
            <a:pPr algn="ctr">
              <a:lnSpc>
                <a:spcPts val="3368"/>
              </a:lnSpc>
            </a:pPr>
            <a:r>
              <a:rPr lang="en-US" sz="2590" spc="-77">
                <a:solidFill>
                  <a:srgbClr val="F2E9E4"/>
                </a:solidFill>
                <a:latin typeface="Open Sauce"/>
                <a:ea typeface="Open Sauce"/>
                <a:cs typeface="Open Sauce"/>
                <a:sym typeface="Open Sauce"/>
              </a:rPr>
              <a:t>직관적이고 깔끔한 UI는 시스템의 모니터링과 결과 확인을 쉽게 할 수 있도록 도와줍니다. 불량물 검출 결과는 실시간으로 표시되며, 사용자는 간단한 조작으로 시스템을 제어할 수 있습니다.</a:t>
            </a:r>
          </a:p>
        </p:txBody>
      </p:sp>
      <p:sp>
        <p:nvSpPr>
          <p:cNvPr name="TextBox 13" id="13"/>
          <p:cNvSpPr txBox="true"/>
          <p:nvPr/>
        </p:nvSpPr>
        <p:spPr>
          <a:xfrm rot="0">
            <a:off x="13167961" y="6011431"/>
            <a:ext cx="3726316" cy="495300"/>
          </a:xfrm>
          <a:prstGeom prst="rect">
            <a:avLst/>
          </a:prstGeom>
        </p:spPr>
        <p:txBody>
          <a:bodyPr anchor="t" rtlCol="false" tIns="0" lIns="0" bIns="0" rIns="0">
            <a:spAutoFit/>
          </a:bodyPr>
          <a:lstStyle/>
          <a:p>
            <a:pPr algn="ctr">
              <a:lnSpc>
                <a:spcPts val="3900"/>
              </a:lnSpc>
            </a:pPr>
            <a:r>
              <a:rPr lang="en-US" sz="3000" spc="-89">
                <a:solidFill>
                  <a:srgbClr val="F2E9E4"/>
                </a:solidFill>
                <a:latin typeface="Open Sauce"/>
                <a:ea typeface="Open Sauce"/>
                <a:cs typeface="Open Sauce"/>
                <a:sym typeface="Open Sauce"/>
              </a:rPr>
              <a:t>UI 디자인</a:t>
            </a:r>
          </a:p>
        </p:txBody>
      </p:sp>
      <p:sp>
        <p:nvSpPr>
          <p:cNvPr name="TextBox 14" id="14"/>
          <p:cNvSpPr txBox="true"/>
          <p:nvPr/>
        </p:nvSpPr>
        <p:spPr>
          <a:xfrm rot="0">
            <a:off x="12528540" y="5643131"/>
            <a:ext cx="1278842" cy="406400"/>
          </a:xfrm>
          <a:prstGeom prst="rect">
            <a:avLst/>
          </a:prstGeom>
        </p:spPr>
        <p:txBody>
          <a:bodyPr anchor="t" rtlCol="false" tIns="0" lIns="0" bIns="0" rIns="0">
            <a:spAutoFit/>
          </a:bodyPr>
          <a:lstStyle/>
          <a:p>
            <a:pPr algn="ctr">
              <a:lnSpc>
                <a:spcPts val="3249"/>
              </a:lnSpc>
            </a:pPr>
            <a:r>
              <a:rPr lang="en-US" b="true" sz="2499" spc="-74">
                <a:solidFill>
                  <a:srgbClr val="C9ADA7"/>
                </a:solidFill>
                <a:latin typeface="Open Sauce Bold"/>
                <a:ea typeface="Open Sauce Bold"/>
                <a:cs typeface="Open Sauce Bold"/>
                <a:sym typeface="Open Sauce Bold"/>
              </a:rPr>
              <a:t>Plan 03</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22223B"/>
        </a:solidFill>
      </p:bgPr>
    </p:bg>
    <p:spTree>
      <p:nvGrpSpPr>
        <p:cNvPr id="1" name=""/>
        <p:cNvGrpSpPr/>
        <p:nvPr/>
      </p:nvGrpSpPr>
      <p:grpSpPr>
        <a:xfrm>
          <a:off x="0" y="0"/>
          <a:ext cx="0" cy="0"/>
          <a:chOff x="0" y="0"/>
          <a:chExt cx="0" cy="0"/>
        </a:xfrm>
      </p:grpSpPr>
      <p:sp>
        <p:nvSpPr>
          <p:cNvPr name="Freeform 2" id="2"/>
          <p:cNvSpPr/>
          <p:nvPr/>
        </p:nvSpPr>
        <p:spPr>
          <a:xfrm flipH="false" flipV="false" rot="0">
            <a:off x="1028700" y="1028700"/>
            <a:ext cx="300484" cy="302685"/>
          </a:xfrm>
          <a:custGeom>
            <a:avLst/>
            <a:gdLst/>
            <a:ahLst/>
            <a:cxnLst/>
            <a:rect r="r" b="b" t="t" l="l"/>
            <a:pathLst>
              <a:path h="302685" w="300484">
                <a:moveTo>
                  <a:pt x="0" y="0"/>
                </a:moveTo>
                <a:lnTo>
                  <a:pt x="300484" y="0"/>
                </a:lnTo>
                <a:lnTo>
                  <a:pt x="300484" y="302685"/>
                </a:lnTo>
                <a:lnTo>
                  <a:pt x="0" y="30268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3087525" y="817685"/>
            <a:ext cx="4828267" cy="5406694"/>
            <a:chOff x="0" y="0"/>
            <a:chExt cx="6350000" cy="7110730"/>
          </a:xfrm>
        </p:grpSpPr>
        <p:sp>
          <p:nvSpPr>
            <p:cNvPr name="Freeform 4" id="4"/>
            <p:cNvSpPr/>
            <p:nvPr/>
          </p:nvSpPr>
          <p:spPr>
            <a:xfrm flipH="false" flipV="false" rot="0">
              <a:off x="0" y="0"/>
              <a:ext cx="6350000" cy="7110730"/>
            </a:xfrm>
            <a:custGeom>
              <a:avLst/>
              <a:gdLst/>
              <a:ahLst/>
              <a:cxnLst/>
              <a:rect r="r" b="b" t="t" l="l"/>
              <a:pathLst>
                <a:path h="7110730" w="6350000">
                  <a:moveTo>
                    <a:pt x="6350000" y="4700270"/>
                  </a:moveTo>
                  <a:lnTo>
                    <a:pt x="0" y="7110730"/>
                  </a:lnTo>
                  <a:lnTo>
                    <a:pt x="0" y="2410460"/>
                  </a:lnTo>
                  <a:lnTo>
                    <a:pt x="6350000" y="0"/>
                  </a:lnTo>
                  <a:close/>
                </a:path>
              </a:pathLst>
            </a:custGeom>
            <a:solidFill>
              <a:srgbClr val="FF914D"/>
            </a:solidFill>
            <a:ln w="12700">
              <a:solidFill>
                <a:srgbClr val="000000"/>
              </a:solidFill>
            </a:ln>
          </p:spPr>
        </p:sp>
      </p:grpSp>
      <p:sp>
        <p:nvSpPr>
          <p:cNvPr name="Freeform 5" id="5"/>
          <p:cNvSpPr/>
          <p:nvPr/>
        </p:nvSpPr>
        <p:spPr>
          <a:xfrm flipH="false" flipV="false" rot="0">
            <a:off x="16369629" y="9003531"/>
            <a:ext cx="889671" cy="509539"/>
          </a:xfrm>
          <a:custGeom>
            <a:avLst/>
            <a:gdLst/>
            <a:ahLst/>
            <a:cxnLst/>
            <a:rect r="r" b="b" t="t" l="l"/>
            <a:pathLst>
              <a:path h="509539" w="889671">
                <a:moveTo>
                  <a:pt x="0" y="0"/>
                </a:moveTo>
                <a:lnTo>
                  <a:pt x="889671" y="0"/>
                </a:lnTo>
                <a:lnTo>
                  <a:pt x="889671" y="509538"/>
                </a:lnTo>
                <a:lnTo>
                  <a:pt x="0" y="50953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6" id="6"/>
          <p:cNvGrpSpPr/>
          <p:nvPr/>
        </p:nvGrpSpPr>
        <p:grpSpPr>
          <a:xfrm rot="-5400000">
            <a:off x="1095821" y="1564748"/>
            <a:ext cx="1866902" cy="1400177"/>
            <a:chOff x="0" y="0"/>
            <a:chExt cx="812800" cy="609600"/>
          </a:xfrm>
        </p:grpSpPr>
        <p:sp>
          <p:nvSpPr>
            <p:cNvPr name="Freeform 7" id="7"/>
            <p:cNvSpPr/>
            <p:nvPr/>
          </p:nvSpPr>
          <p:spPr>
            <a:xfrm flipH="false" flipV="false" rot="0">
              <a:off x="0" y="0"/>
              <a:ext cx="812800" cy="609600"/>
            </a:xfrm>
            <a:custGeom>
              <a:avLst/>
              <a:gdLst/>
              <a:ahLst/>
              <a:cxnLst/>
              <a:rect r="r" b="b" t="t" l="l"/>
              <a:pathLst>
                <a:path h="609600" w="812800">
                  <a:moveTo>
                    <a:pt x="203200" y="0"/>
                  </a:moveTo>
                  <a:lnTo>
                    <a:pt x="812800" y="0"/>
                  </a:lnTo>
                  <a:lnTo>
                    <a:pt x="609600" y="609600"/>
                  </a:lnTo>
                  <a:lnTo>
                    <a:pt x="0" y="609600"/>
                  </a:lnTo>
                  <a:lnTo>
                    <a:pt x="203200" y="0"/>
                  </a:lnTo>
                  <a:close/>
                </a:path>
              </a:pathLst>
            </a:custGeom>
            <a:solidFill>
              <a:srgbClr val="C9ADA7"/>
            </a:solidFill>
          </p:spPr>
        </p:sp>
        <p:sp>
          <p:nvSpPr>
            <p:cNvPr name="TextBox 8" id="8"/>
            <p:cNvSpPr txBox="true"/>
            <p:nvPr/>
          </p:nvSpPr>
          <p:spPr>
            <a:xfrm>
              <a:off x="101600" y="-38100"/>
              <a:ext cx="609600" cy="647700"/>
            </a:xfrm>
            <a:prstGeom prst="rect">
              <a:avLst/>
            </a:prstGeom>
          </p:spPr>
          <p:txBody>
            <a:bodyPr anchor="ctr" rtlCol="false" tIns="50800" lIns="50800" bIns="50800" rIns="50800"/>
            <a:lstStyle/>
            <a:p>
              <a:pPr algn="ctr">
                <a:lnSpc>
                  <a:spcPts val="2239"/>
                </a:lnSpc>
              </a:pPr>
            </a:p>
          </p:txBody>
        </p:sp>
      </p:grpSp>
      <p:sp>
        <p:nvSpPr>
          <p:cNvPr name="Freeform 9" id="9"/>
          <p:cNvSpPr/>
          <p:nvPr/>
        </p:nvSpPr>
        <p:spPr>
          <a:xfrm flipH="false" flipV="false" rot="0">
            <a:off x="817685" y="1875936"/>
            <a:ext cx="8041211" cy="5499688"/>
          </a:xfrm>
          <a:custGeom>
            <a:avLst/>
            <a:gdLst/>
            <a:ahLst/>
            <a:cxnLst/>
            <a:rect r="r" b="b" t="t" l="l"/>
            <a:pathLst>
              <a:path h="5499688" w="8041211">
                <a:moveTo>
                  <a:pt x="0" y="0"/>
                </a:moveTo>
                <a:lnTo>
                  <a:pt x="8041211" y="0"/>
                </a:lnTo>
                <a:lnTo>
                  <a:pt x="8041211" y="5499689"/>
                </a:lnTo>
                <a:lnTo>
                  <a:pt x="0" y="5499689"/>
                </a:lnTo>
                <a:lnTo>
                  <a:pt x="0" y="0"/>
                </a:lnTo>
                <a:close/>
              </a:path>
            </a:pathLst>
          </a:custGeom>
          <a:blipFill>
            <a:blip r:embed="rId6"/>
            <a:stretch>
              <a:fillRect l="0" t="0" r="0" b="0"/>
            </a:stretch>
          </a:blipFill>
        </p:spPr>
      </p:sp>
      <p:sp>
        <p:nvSpPr>
          <p:cNvPr name="Freeform 10" id="10"/>
          <p:cNvSpPr/>
          <p:nvPr/>
        </p:nvSpPr>
        <p:spPr>
          <a:xfrm flipH="false" flipV="false" rot="0">
            <a:off x="9446557" y="1875936"/>
            <a:ext cx="8041211" cy="5499688"/>
          </a:xfrm>
          <a:custGeom>
            <a:avLst/>
            <a:gdLst/>
            <a:ahLst/>
            <a:cxnLst/>
            <a:rect r="r" b="b" t="t" l="l"/>
            <a:pathLst>
              <a:path h="5499688" w="8041211">
                <a:moveTo>
                  <a:pt x="0" y="0"/>
                </a:moveTo>
                <a:lnTo>
                  <a:pt x="8041211" y="0"/>
                </a:lnTo>
                <a:lnTo>
                  <a:pt x="8041211" y="5499689"/>
                </a:lnTo>
                <a:lnTo>
                  <a:pt x="0" y="5499689"/>
                </a:lnTo>
                <a:lnTo>
                  <a:pt x="0" y="0"/>
                </a:lnTo>
                <a:close/>
              </a:path>
            </a:pathLst>
          </a:custGeom>
          <a:blipFill>
            <a:blip r:embed="rId7"/>
            <a:stretch>
              <a:fillRect l="0" t="0" r="0" b="0"/>
            </a:stretch>
          </a:blipFill>
        </p:spPr>
      </p:sp>
      <p:sp>
        <p:nvSpPr>
          <p:cNvPr name="TextBox 11" id="11"/>
          <p:cNvSpPr txBox="true"/>
          <p:nvPr/>
        </p:nvSpPr>
        <p:spPr>
          <a:xfrm rot="0">
            <a:off x="12016019" y="8233593"/>
            <a:ext cx="3485639" cy="1377949"/>
          </a:xfrm>
          <a:prstGeom prst="rect">
            <a:avLst/>
          </a:prstGeom>
        </p:spPr>
        <p:txBody>
          <a:bodyPr anchor="t" rtlCol="false" tIns="0" lIns="0" bIns="0" rIns="0">
            <a:spAutoFit/>
          </a:bodyPr>
          <a:lstStyle/>
          <a:p>
            <a:pPr algn="l">
              <a:lnSpc>
                <a:spcPts val="11200"/>
              </a:lnSpc>
              <a:spcBef>
                <a:spcPct val="0"/>
              </a:spcBef>
            </a:pPr>
            <a:r>
              <a:rPr lang="en-US" sz="8000" spc="-240">
                <a:solidFill>
                  <a:srgbClr val="F2E9E4"/>
                </a:solidFill>
                <a:latin typeface="Open Sauce"/>
                <a:ea typeface="Open Sauce"/>
                <a:cs typeface="Open Sauce"/>
                <a:sym typeface="Open Sauce"/>
              </a:rPr>
              <a:t>Goals</a:t>
            </a:r>
          </a:p>
        </p:txBody>
      </p:sp>
      <p:sp>
        <p:nvSpPr>
          <p:cNvPr name="TextBox 12" id="12"/>
          <p:cNvSpPr txBox="true"/>
          <p:nvPr/>
        </p:nvSpPr>
        <p:spPr>
          <a:xfrm rot="0">
            <a:off x="1527124" y="1024150"/>
            <a:ext cx="1726302" cy="273685"/>
          </a:xfrm>
          <a:prstGeom prst="rect">
            <a:avLst/>
          </a:prstGeom>
        </p:spPr>
        <p:txBody>
          <a:bodyPr anchor="t" rtlCol="false" tIns="0" lIns="0" bIns="0" rIns="0">
            <a:spAutoFit/>
          </a:bodyPr>
          <a:lstStyle/>
          <a:p>
            <a:pPr algn="l">
              <a:lnSpc>
                <a:spcPts val="2239"/>
              </a:lnSpc>
              <a:spcBef>
                <a:spcPct val="0"/>
              </a:spcBef>
            </a:pPr>
            <a:r>
              <a:rPr lang="en-US" b="true" sz="1599" spc="-47">
                <a:solidFill>
                  <a:srgbClr val="F2E9E4"/>
                </a:solidFill>
                <a:latin typeface="Open Sauce Bold"/>
                <a:ea typeface="Open Sauce Bold"/>
                <a:cs typeface="Open Sauce Bold"/>
                <a:sym typeface="Open Sauce Bold"/>
              </a:rPr>
              <a:t>wi &amp; Co.</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22223B"/>
        </a:solidFill>
      </p:bgPr>
    </p:bg>
    <p:spTree>
      <p:nvGrpSpPr>
        <p:cNvPr id="1" name=""/>
        <p:cNvGrpSpPr/>
        <p:nvPr/>
      </p:nvGrpSpPr>
      <p:grpSpPr>
        <a:xfrm>
          <a:off x="0" y="0"/>
          <a:ext cx="0" cy="0"/>
          <a:chOff x="0" y="0"/>
          <a:chExt cx="0" cy="0"/>
        </a:xfrm>
      </p:grpSpPr>
      <p:sp>
        <p:nvSpPr>
          <p:cNvPr name="Freeform 2" id="2"/>
          <p:cNvSpPr/>
          <p:nvPr/>
        </p:nvSpPr>
        <p:spPr>
          <a:xfrm flipH="false" flipV="false" rot="0">
            <a:off x="1028700" y="1028700"/>
            <a:ext cx="300484" cy="302685"/>
          </a:xfrm>
          <a:custGeom>
            <a:avLst/>
            <a:gdLst/>
            <a:ahLst/>
            <a:cxnLst/>
            <a:rect r="r" b="b" t="t" l="l"/>
            <a:pathLst>
              <a:path h="302685" w="300484">
                <a:moveTo>
                  <a:pt x="0" y="0"/>
                </a:moveTo>
                <a:lnTo>
                  <a:pt x="300484" y="0"/>
                </a:lnTo>
                <a:lnTo>
                  <a:pt x="300484" y="302685"/>
                </a:lnTo>
                <a:lnTo>
                  <a:pt x="0" y="30268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5400000">
            <a:off x="4117862" y="-29526"/>
            <a:ext cx="3839328" cy="2183553"/>
            <a:chOff x="0" y="0"/>
            <a:chExt cx="1071856" cy="609600"/>
          </a:xfrm>
        </p:grpSpPr>
        <p:sp>
          <p:nvSpPr>
            <p:cNvPr name="Freeform 4" id="4"/>
            <p:cNvSpPr/>
            <p:nvPr/>
          </p:nvSpPr>
          <p:spPr>
            <a:xfrm flipH="false" flipV="false" rot="0">
              <a:off x="0" y="0"/>
              <a:ext cx="1071856" cy="609600"/>
            </a:xfrm>
            <a:custGeom>
              <a:avLst/>
              <a:gdLst/>
              <a:ahLst/>
              <a:cxnLst/>
              <a:rect r="r" b="b" t="t" l="l"/>
              <a:pathLst>
                <a:path h="609600" w="1071856">
                  <a:moveTo>
                    <a:pt x="203200" y="0"/>
                  </a:moveTo>
                  <a:lnTo>
                    <a:pt x="1071856" y="0"/>
                  </a:lnTo>
                  <a:lnTo>
                    <a:pt x="868656" y="609600"/>
                  </a:lnTo>
                  <a:lnTo>
                    <a:pt x="0" y="609600"/>
                  </a:lnTo>
                  <a:lnTo>
                    <a:pt x="203200" y="0"/>
                  </a:lnTo>
                  <a:close/>
                </a:path>
              </a:pathLst>
            </a:custGeom>
            <a:solidFill>
              <a:srgbClr val="C9ADA7"/>
            </a:solidFill>
          </p:spPr>
        </p:sp>
        <p:sp>
          <p:nvSpPr>
            <p:cNvPr name="TextBox 5" id="5"/>
            <p:cNvSpPr txBox="true"/>
            <p:nvPr/>
          </p:nvSpPr>
          <p:spPr>
            <a:xfrm>
              <a:off x="101600" y="-38100"/>
              <a:ext cx="868656" cy="647700"/>
            </a:xfrm>
            <a:prstGeom prst="rect">
              <a:avLst/>
            </a:prstGeom>
          </p:spPr>
          <p:txBody>
            <a:bodyPr anchor="ctr" rtlCol="false" tIns="50800" lIns="50800" bIns="50800" rIns="50800"/>
            <a:lstStyle/>
            <a:p>
              <a:pPr algn="ctr">
                <a:lnSpc>
                  <a:spcPts val="2239"/>
                </a:lnSpc>
              </a:pPr>
            </a:p>
          </p:txBody>
        </p:sp>
      </p:grpSp>
      <p:grpSp>
        <p:nvGrpSpPr>
          <p:cNvPr name="Group 6" id="6"/>
          <p:cNvGrpSpPr/>
          <p:nvPr/>
        </p:nvGrpSpPr>
        <p:grpSpPr>
          <a:xfrm rot="-5400000">
            <a:off x="9884757" y="7643687"/>
            <a:ext cx="4611354" cy="3458516"/>
            <a:chOff x="0" y="0"/>
            <a:chExt cx="812800" cy="609600"/>
          </a:xfrm>
        </p:grpSpPr>
        <p:sp>
          <p:nvSpPr>
            <p:cNvPr name="Freeform 7" id="7"/>
            <p:cNvSpPr/>
            <p:nvPr/>
          </p:nvSpPr>
          <p:spPr>
            <a:xfrm flipH="false" flipV="false" rot="0">
              <a:off x="0" y="0"/>
              <a:ext cx="812800" cy="609600"/>
            </a:xfrm>
            <a:custGeom>
              <a:avLst/>
              <a:gdLst/>
              <a:ahLst/>
              <a:cxnLst/>
              <a:rect r="r" b="b" t="t" l="l"/>
              <a:pathLst>
                <a:path h="609600" w="812800">
                  <a:moveTo>
                    <a:pt x="203200" y="0"/>
                  </a:moveTo>
                  <a:lnTo>
                    <a:pt x="812800" y="0"/>
                  </a:lnTo>
                  <a:lnTo>
                    <a:pt x="609600" y="609600"/>
                  </a:lnTo>
                  <a:lnTo>
                    <a:pt x="0" y="609600"/>
                  </a:lnTo>
                  <a:lnTo>
                    <a:pt x="203200" y="0"/>
                  </a:lnTo>
                  <a:close/>
                </a:path>
              </a:pathLst>
            </a:custGeom>
            <a:solidFill>
              <a:srgbClr val="C9ADA7"/>
            </a:solidFill>
          </p:spPr>
        </p:sp>
        <p:sp>
          <p:nvSpPr>
            <p:cNvPr name="TextBox 8" id="8"/>
            <p:cNvSpPr txBox="true"/>
            <p:nvPr/>
          </p:nvSpPr>
          <p:spPr>
            <a:xfrm>
              <a:off x="101600" y="-38100"/>
              <a:ext cx="609600" cy="647700"/>
            </a:xfrm>
            <a:prstGeom prst="rect">
              <a:avLst/>
            </a:prstGeom>
          </p:spPr>
          <p:txBody>
            <a:bodyPr anchor="ctr" rtlCol="false" tIns="50800" lIns="50800" bIns="50800" rIns="50800"/>
            <a:lstStyle/>
            <a:p>
              <a:pPr algn="ctr">
                <a:lnSpc>
                  <a:spcPts val="2239"/>
                </a:lnSpc>
              </a:pPr>
            </a:p>
          </p:txBody>
        </p:sp>
      </p:grpSp>
      <p:sp>
        <p:nvSpPr>
          <p:cNvPr name="Freeform 9" id="9"/>
          <p:cNvSpPr/>
          <p:nvPr/>
        </p:nvSpPr>
        <p:spPr>
          <a:xfrm flipH="false" flipV="false" rot="0">
            <a:off x="16369629" y="8748761"/>
            <a:ext cx="889671" cy="509539"/>
          </a:xfrm>
          <a:custGeom>
            <a:avLst/>
            <a:gdLst/>
            <a:ahLst/>
            <a:cxnLst/>
            <a:rect r="r" b="b" t="t" l="l"/>
            <a:pathLst>
              <a:path h="509539" w="889671">
                <a:moveTo>
                  <a:pt x="0" y="0"/>
                </a:moveTo>
                <a:lnTo>
                  <a:pt x="889671" y="0"/>
                </a:lnTo>
                <a:lnTo>
                  <a:pt x="889671" y="509539"/>
                </a:lnTo>
                <a:lnTo>
                  <a:pt x="0" y="50953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0" id="10"/>
          <p:cNvSpPr/>
          <p:nvPr/>
        </p:nvSpPr>
        <p:spPr>
          <a:xfrm flipH="false" flipV="false" rot="0">
            <a:off x="2618433" y="1698127"/>
            <a:ext cx="11301259" cy="3743542"/>
          </a:xfrm>
          <a:custGeom>
            <a:avLst/>
            <a:gdLst/>
            <a:ahLst/>
            <a:cxnLst/>
            <a:rect r="r" b="b" t="t" l="l"/>
            <a:pathLst>
              <a:path h="3743542" w="11301259">
                <a:moveTo>
                  <a:pt x="0" y="0"/>
                </a:moveTo>
                <a:lnTo>
                  <a:pt x="11301259" y="0"/>
                </a:lnTo>
                <a:lnTo>
                  <a:pt x="11301259" y="3743542"/>
                </a:lnTo>
                <a:lnTo>
                  <a:pt x="0" y="3743542"/>
                </a:lnTo>
                <a:lnTo>
                  <a:pt x="0" y="0"/>
                </a:lnTo>
                <a:close/>
              </a:path>
            </a:pathLst>
          </a:custGeom>
          <a:blipFill>
            <a:blip r:embed="rId6"/>
            <a:stretch>
              <a:fillRect l="0" t="0" r="0" b="0"/>
            </a:stretch>
          </a:blipFill>
        </p:spPr>
      </p:sp>
      <p:sp>
        <p:nvSpPr>
          <p:cNvPr name="TextBox 11" id="11"/>
          <p:cNvSpPr txBox="true"/>
          <p:nvPr/>
        </p:nvSpPr>
        <p:spPr>
          <a:xfrm rot="0">
            <a:off x="1028700" y="5689319"/>
            <a:ext cx="3485639" cy="1377949"/>
          </a:xfrm>
          <a:prstGeom prst="rect">
            <a:avLst/>
          </a:prstGeom>
        </p:spPr>
        <p:txBody>
          <a:bodyPr anchor="t" rtlCol="false" tIns="0" lIns="0" bIns="0" rIns="0">
            <a:spAutoFit/>
          </a:bodyPr>
          <a:lstStyle/>
          <a:p>
            <a:pPr algn="l">
              <a:lnSpc>
                <a:spcPts val="11200"/>
              </a:lnSpc>
              <a:spcBef>
                <a:spcPct val="0"/>
              </a:spcBef>
            </a:pPr>
            <a:r>
              <a:rPr lang="en-US" sz="8000" spc="-240">
                <a:solidFill>
                  <a:srgbClr val="F2E9E4"/>
                </a:solidFill>
                <a:latin typeface="Open Sauce"/>
                <a:ea typeface="Open Sauce"/>
                <a:cs typeface="Open Sauce"/>
                <a:sym typeface="Open Sauce"/>
              </a:rPr>
              <a:t>Vision</a:t>
            </a:r>
          </a:p>
        </p:txBody>
      </p:sp>
      <p:sp>
        <p:nvSpPr>
          <p:cNvPr name="TextBox 12" id="12"/>
          <p:cNvSpPr txBox="true"/>
          <p:nvPr/>
        </p:nvSpPr>
        <p:spPr>
          <a:xfrm rot="0">
            <a:off x="1527124" y="1024150"/>
            <a:ext cx="1726302" cy="273685"/>
          </a:xfrm>
          <a:prstGeom prst="rect">
            <a:avLst/>
          </a:prstGeom>
        </p:spPr>
        <p:txBody>
          <a:bodyPr anchor="t" rtlCol="false" tIns="0" lIns="0" bIns="0" rIns="0">
            <a:spAutoFit/>
          </a:bodyPr>
          <a:lstStyle/>
          <a:p>
            <a:pPr algn="l">
              <a:lnSpc>
                <a:spcPts val="2239"/>
              </a:lnSpc>
              <a:spcBef>
                <a:spcPct val="0"/>
              </a:spcBef>
            </a:pPr>
            <a:r>
              <a:rPr lang="en-US" b="true" sz="1599" spc="-47">
                <a:solidFill>
                  <a:srgbClr val="F2E9E4"/>
                </a:solidFill>
                <a:latin typeface="Open Sauce Bold"/>
                <a:ea typeface="Open Sauce Bold"/>
                <a:cs typeface="Open Sauce Bold"/>
                <a:sym typeface="Open Sauce Bold"/>
              </a:rPr>
              <a:t>Salford &amp; Co.</a:t>
            </a:r>
          </a:p>
        </p:txBody>
      </p:sp>
      <p:sp>
        <p:nvSpPr>
          <p:cNvPr name="TextBox 13" id="13"/>
          <p:cNvSpPr txBox="true"/>
          <p:nvPr/>
        </p:nvSpPr>
        <p:spPr>
          <a:xfrm rot="0">
            <a:off x="1028700" y="7459345"/>
            <a:ext cx="5316850" cy="1798955"/>
          </a:xfrm>
          <a:prstGeom prst="rect">
            <a:avLst/>
          </a:prstGeom>
        </p:spPr>
        <p:txBody>
          <a:bodyPr anchor="t" rtlCol="false" tIns="0" lIns="0" bIns="0" rIns="0">
            <a:spAutoFit/>
          </a:bodyPr>
          <a:lstStyle/>
          <a:p>
            <a:pPr algn="l">
              <a:lnSpc>
                <a:spcPts val="2079"/>
              </a:lnSpc>
            </a:pPr>
            <a:r>
              <a:rPr lang="en-US" sz="1599" spc="-47">
                <a:solidFill>
                  <a:srgbClr val="F2E9E4"/>
                </a:solidFill>
                <a:latin typeface="Open Sauce"/>
                <a:ea typeface="Open Sauce"/>
                <a:cs typeface="Open Sauce"/>
                <a:sym typeface="Open Sauce"/>
              </a:rPr>
              <a:t>Lorem ipsum odor amet, consectetuer adipiscing elit. Adipiscing a blandit lectus quam, penatibus enim cursus. Et cubilia bibendum enim interdum aliquam molestie purus litora malesuada. Vel commodo aliquet iaculis tristique platea turpis; curae nec. At condimentum placerat curae bibendum suspendisse. Elementum facilisi enim in id neque viverra convallis curabitur.</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22223B"/>
        </a:solidFill>
      </p:bgPr>
    </p:bg>
    <p:spTree>
      <p:nvGrpSpPr>
        <p:cNvPr id="1" name=""/>
        <p:cNvGrpSpPr/>
        <p:nvPr/>
      </p:nvGrpSpPr>
      <p:grpSpPr>
        <a:xfrm>
          <a:off x="0" y="0"/>
          <a:ext cx="0" cy="0"/>
          <a:chOff x="0" y="0"/>
          <a:chExt cx="0" cy="0"/>
        </a:xfrm>
      </p:grpSpPr>
      <p:sp>
        <p:nvSpPr>
          <p:cNvPr name="Freeform 2" id="2"/>
          <p:cNvSpPr/>
          <p:nvPr/>
        </p:nvSpPr>
        <p:spPr>
          <a:xfrm flipH="false" flipV="false" rot="0">
            <a:off x="1028700" y="1028700"/>
            <a:ext cx="300484" cy="302685"/>
          </a:xfrm>
          <a:custGeom>
            <a:avLst/>
            <a:gdLst/>
            <a:ahLst/>
            <a:cxnLst/>
            <a:rect r="r" b="b" t="t" l="l"/>
            <a:pathLst>
              <a:path h="302685" w="300484">
                <a:moveTo>
                  <a:pt x="0" y="0"/>
                </a:moveTo>
                <a:lnTo>
                  <a:pt x="300484" y="0"/>
                </a:lnTo>
                <a:lnTo>
                  <a:pt x="300484" y="302685"/>
                </a:lnTo>
                <a:lnTo>
                  <a:pt x="0" y="30268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2259220" y="3659211"/>
            <a:ext cx="5000080" cy="5599089"/>
            <a:chOff x="0" y="0"/>
            <a:chExt cx="6350000" cy="7110730"/>
          </a:xfrm>
        </p:grpSpPr>
        <p:sp>
          <p:nvSpPr>
            <p:cNvPr name="Freeform 4" id="4"/>
            <p:cNvSpPr/>
            <p:nvPr/>
          </p:nvSpPr>
          <p:spPr>
            <a:xfrm flipH="false" flipV="false" rot="0">
              <a:off x="0" y="0"/>
              <a:ext cx="6350000" cy="7110730"/>
            </a:xfrm>
            <a:custGeom>
              <a:avLst/>
              <a:gdLst/>
              <a:ahLst/>
              <a:cxnLst/>
              <a:rect r="r" b="b" t="t" l="l"/>
              <a:pathLst>
                <a:path h="7110730" w="6350000">
                  <a:moveTo>
                    <a:pt x="6350000" y="4700270"/>
                  </a:moveTo>
                  <a:lnTo>
                    <a:pt x="0" y="7110730"/>
                  </a:lnTo>
                  <a:lnTo>
                    <a:pt x="0" y="2410460"/>
                  </a:lnTo>
                  <a:lnTo>
                    <a:pt x="6350000" y="0"/>
                  </a:lnTo>
                  <a:close/>
                </a:path>
              </a:pathLst>
            </a:custGeom>
            <a:blipFill>
              <a:blip r:embed="rId4"/>
              <a:stretch>
                <a:fillRect l="-33880" t="0" r="-33880" b="0"/>
              </a:stretch>
            </a:blipFill>
          </p:spPr>
        </p:sp>
      </p:grpSp>
      <p:grpSp>
        <p:nvGrpSpPr>
          <p:cNvPr name="Group 5" id="5"/>
          <p:cNvGrpSpPr/>
          <p:nvPr/>
        </p:nvGrpSpPr>
        <p:grpSpPr>
          <a:xfrm rot="0">
            <a:off x="8126985" y="5007012"/>
            <a:ext cx="3796471" cy="4251288"/>
            <a:chOff x="0" y="0"/>
            <a:chExt cx="6350000" cy="7110730"/>
          </a:xfrm>
        </p:grpSpPr>
        <p:sp>
          <p:nvSpPr>
            <p:cNvPr name="Freeform 6" id="6"/>
            <p:cNvSpPr/>
            <p:nvPr/>
          </p:nvSpPr>
          <p:spPr>
            <a:xfrm flipH="false" flipV="false" rot="0">
              <a:off x="0" y="0"/>
              <a:ext cx="6350000" cy="7110730"/>
            </a:xfrm>
            <a:custGeom>
              <a:avLst/>
              <a:gdLst/>
              <a:ahLst/>
              <a:cxnLst/>
              <a:rect r="r" b="b" t="t" l="l"/>
              <a:pathLst>
                <a:path h="7110730" w="6350000">
                  <a:moveTo>
                    <a:pt x="6350000" y="4700270"/>
                  </a:moveTo>
                  <a:lnTo>
                    <a:pt x="0" y="7110730"/>
                  </a:lnTo>
                  <a:lnTo>
                    <a:pt x="0" y="2410460"/>
                  </a:lnTo>
                  <a:lnTo>
                    <a:pt x="6350000" y="0"/>
                  </a:lnTo>
                  <a:close/>
                </a:path>
              </a:pathLst>
            </a:custGeom>
            <a:blipFill>
              <a:blip r:embed="rId5"/>
              <a:stretch>
                <a:fillRect l="-34037" t="0" r="-34037" b="0"/>
              </a:stretch>
            </a:blipFill>
          </p:spPr>
        </p:sp>
      </p:grpSp>
      <p:sp>
        <p:nvSpPr>
          <p:cNvPr name="Freeform 7" id="7"/>
          <p:cNvSpPr/>
          <p:nvPr/>
        </p:nvSpPr>
        <p:spPr>
          <a:xfrm flipH="false" flipV="false" rot="0">
            <a:off x="1028700" y="6458755"/>
            <a:ext cx="889671" cy="509539"/>
          </a:xfrm>
          <a:custGeom>
            <a:avLst/>
            <a:gdLst/>
            <a:ahLst/>
            <a:cxnLst/>
            <a:rect r="r" b="b" t="t" l="l"/>
            <a:pathLst>
              <a:path h="509539" w="889671">
                <a:moveTo>
                  <a:pt x="0" y="0"/>
                </a:moveTo>
                <a:lnTo>
                  <a:pt x="889671" y="0"/>
                </a:lnTo>
                <a:lnTo>
                  <a:pt x="889671" y="509539"/>
                </a:lnTo>
                <a:lnTo>
                  <a:pt x="0" y="50953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8" id="8"/>
          <p:cNvGrpSpPr/>
          <p:nvPr/>
        </p:nvGrpSpPr>
        <p:grpSpPr>
          <a:xfrm rot="5400000">
            <a:off x="6311835" y="8584213"/>
            <a:ext cx="4052501" cy="2314575"/>
            <a:chOff x="0" y="0"/>
            <a:chExt cx="1067325" cy="609600"/>
          </a:xfrm>
        </p:grpSpPr>
        <p:sp>
          <p:nvSpPr>
            <p:cNvPr name="Freeform 9" id="9"/>
            <p:cNvSpPr/>
            <p:nvPr/>
          </p:nvSpPr>
          <p:spPr>
            <a:xfrm flipH="false" flipV="false" rot="0">
              <a:off x="0" y="0"/>
              <a:ext cx="1067325" cy="609600"/>
            </a:xfrm>
            <a:custGeom>
              <a:avLst/>
              <a:gdLst/>
              <a:ahLst/>
              <a:cxnLst/>
              <a:rect r="r" b="b" t="t" l="l"/>
              <a:pathLst>
                <a:path h="609600" w="1067325">
                  <a:moveTo>
                    <a:pt x="864125" y="0"/>
                  </a:moveTo>
                  <a:lnTo>
                    <a:pt x="0" y="0"/>
                  </a:lnTo>
                  <a:lnTo>
                    <a:pt x="203200" y="609600"/>
                  </a:lnTo>
                  <a:lnTo>
                    <a:pt x="1067325" y="609600"/>
                  </a:lnTo>
                  <a:lnTo>
                    <a:pt x="864125" y="0"/>
                  </a:lnTo>
                  <a:close/>
                </a:path>
              </a:pathLst>
            </a:custGeom>
            <a:solidFill>
              <a:srgbClr val="C9ADA7"/>
            </a:solidFill>
          </p:spPr>
        </p:sp>
        <p:sp>
          <p:nvSpPr>
            <p:cNvPr name="TextBox 10" id="10"/>
            <p:cNvSpPr txBox="true"/>
            <p:nvPr/>
          </p:nvSpPr>
          <p:spPr>
            <a:xfrm>
              <a:off x="101600" y="-38100"/>
              <a:ext cx="864125" cy="647700"/>
            </a:xfrm>
            <a:prstGeom prst="rect">
              <a:avLst/>
            </a:prstGeom>
          </p:spPr>
          <p:txBody>
            <a:bodyPr anchor="ctr" rtlCol="false" tIns="50800" lIns="50800" bIns="50800" rIns="50800"/>
            <a:lstStyle/>
            <a:p>
              <a:pPr algn="ctr">
                <a:lnSpc>
                  <a:spcPts val="2239"/>
                </a:lnSpc>
              </a:pPr>
            </a:p>
          </p:txBody>
        </p:sp>
      </p:grpSp>
      <p:sp>
        <p:nvSpPr>
          <p:cNvPr name="TextBox 11" id="11"/>
          <p:cNvSpPr txBox="true"/>
          <p:nvPr/>
        </p:nvSpPr>
        <p:spPr>
          <a:xfrm rot="0">
            <a:off x="1028700" y="7880351"/>
            <a:ext cx="5904635" cy="1377949"/>
          </a:xfrm>
          <a:prstGeom prst="rect">
            <a:avLst/>
          </a:prstGeom>
        </p:spPr>
        <p:txBody>
          <a:bodyPr anchor="t" rtlCol="false" tIns="0" lIns="0" bIns="0" rIns="0">
            <a:spAutoFit/>
          </a:bodyPr>
          <a:lstStyle/>
          <a:p>
            <a:pPr algn="l">
              <a:lnSpc>
                <a:spcPts val="11200"/>
              </a:lnSpc>
              <a:spcBef>
                <a:spcPct val="0"/>
              </a:spcBef>
            </a:pPr>
            <a:r>
              <a:rPr lang="en-US" sz="8000" spc="-240">
                <a:solidFill>
                  <a:srgbClr val="F2E9E4"/>
                </a:solidFill>
                <a:latin typeface="Open Sauce"/>
                <a:ea typeface="Open Sauce"/>
                <a:cs typeface="Open Sauce"/>
                <a:sym typeface="Open Sauce"/>
              </a:rPr>
              <a:t>Strategy</a:t>
            </a:r>
          </a:p>
        </p:txBody>
      </p:sp>
      <p:sp>
        <p:nvSpPr>
          <p:cNvPr name="TextBox 12" id="12"/>
          <p:cNvSpPr txBox="true"/>
          <p:nvPr/>
        </p:nvSpPr>
        <p:spPr>
          <a:xfrm rot="0">
            <a:off x="1527124" y="1024150"/>
            <a:ext cx="1726302" cy="273685"/>
          </a:xfrm>
          <a:prstGeom prst="rect">
            <a:avLst/>
          </a:prstGeom>
        </p:spPr>
        <p:txBody>
          <a:bodyPr anchor="t" rtlCol="false" tIns="0" lIns="0" bIns="0" rIns="0">
            <a:spAutoFit/>
          </a:bodyPr>
          <a:lstStyle/>
          <a:p>
            <a:pPr algn="l">
              <a:lnSpc>
                <a:spcPts val="2239"/>
              </a:lnSpc>
              <a:spcBef>
                <a:spcPct val="0"/>
              </a:spcBef>
            </a:pPr>
            <a:r>
              <a:rPr lang="en-US" b="true" sz="1599" spc="-47">
                <a:solidFill>
                  <a:srgbClr val="F2E9E4"/>
                </a:solidFill>
                <a:latin typeface="Open Sauce Bold"/>
                <a:ea typeface="Open Sauce Bold"/>
                <a:cs typeface="Open Sauce Bold"/>
                <a:sym typeface="Open Sauce Bold"/>
              </a:rPr>
              <a:t>Salford &amp; Co.</a:t>
            </a:r>
          </a:p>
        </p:txBody>
      </p:sp>
      <p:sp>
        <p:nvSpPr>
          <p:cNvPr name="TextBox 13" id="13"/>
          <p:cNvSpPr txBox="true"/>
          <p:nvPr/>
        </p:nvSpPr>
        <p:spPr>
          <a:xfrm rot="0">
            <a:off x="1028700" y="3344545"/>
            <a:ext cx="3926404" cy="1798955"/>
          </a:xfrm>
          <a:prstGeom prst="rect">
            <a:avLst/>
          </a:prstGeom>
        </p:spPr>
        <p:txBody>
          <a:bodyPr anchor="t" rtlCol="false" tIns="0" lIns="0" bIns="0" rIns="0">
            <a:spAutoFit/>
          </a:bodyPr>
          <a:lstStyle/>
          <a:p>
            <a:pPr algn="l">
              <a:lnSpc>
                <a:spcPts val="2079"/>
              </a:lnSpc>
            </a:pPr>
            <a:r>
              <a:rPr lang="en-US" sz="1599" spc="-47">
                <a:solidFill>
                  <a:srgbClr val="F2E9E4"/>
                </a:solidFill>
                <a:latin typeface="Open Sauce"/>
                <a:ea typeface="Open Sauce"/>
                <a:cs typeface="Open Sauce"/>
                <a:sym typeface="Open Sauce"/>
              </a:rPr>
              <a:t>Lorem ipsum odor amet, consectetuer adipiscing elit. Adipiscing a blandit lectus quam, penatibus enim cursus. Et cubilia bibendum enim interdum aliquam molestie purus litora malesuada. Vel commodo aliquet iaculis tristique platea turpis; curae nec.</a:t>
            </a:r>
          </a:p>
        </p:txBody>
      </p:sp>
      <p:sp>
        <p:nvSpPr>
          <p:cNvPr name="TextBox 14" id="14"/>
          <p:cNvSpPr txBox="true"/>
          <p:nvPr/>
        </p:nvSpPr>
        <p:spPr>
          <a:xfrm rot="0">
            <a:off x="1028700" y="2982670"/>
            <a:ext cx="1278842" cy="255905"/>
          </a:xfrm>
          <a:prstGeom prst="rect">
            <a:avLst/>
          </a:prstGeom>
        </p:spPr>
        <p:txBody>
          <a:bodyPr anchor="t" rtlCol="false" tIns="0" lIns="0" bIns="0" rIns="0">
            <a:spAutoFit/>
          </a:bodyPr>
          <a:lstStyle/>
          <a:p>
            <a:pPr algn="l">
              <a:lnSpc>
                <a:spcPts val="2079"/>
              </a:lnSpc>
            </a:pPr>
            <a:r>
              <a:rPr lang="en-US" sz="1599" spc="-47" b="true">
                <a:solidFill>
                  <a:srgbClr val="C9ADA7"/>
                </a:solidFill>
                <a:latin typeface="Open Sauce Bold"/>
                <a:ea typeface="Open Sauce Bold"/>
                <a:cs typeface="Open Sauce Bold"/>
                <a:sym typeface="Open Sauce Bold"/>
              </a:rPr>
              <a:t>Strategy 01</a:t>
            </a:r>
          </a:p>
        </p:txBody>
      </p:sp>
      <p:sp>
        <p:nvSpPr>
          <p:cNvPr name="TextBox 15" id="15"/>
          <p:cNvSpPr txBox="true"/>
          <p:nvPr/>
        </p:nvSpPr>
        <p:spPr>
          <a:xfrm rot="0">
            <a:off x="7180798" y="2392083"/>
            <a:ext cx="3926404" cy="1798955"/>
          </a:xfrm>
          <a:prstGeom prst="rect">
            <a:avLst/>
          </a:prstGeom>
        </p:spPr>
        <p:txBody>
          <a:bodyPr anchor="t" rtlCol="false" tIns="0" lIns="0" bIns="0" rIns="0">
            <a:spAutoFit/>
          </a:bodyPr>
          <a:lstStyle/>
          <a:p>
            <a:pPr algn="l">
              <a:lnSpc>
                <a:spcPts val="2079"/>
              </a:lnSpc>
            </a:pPr>
            <a:r>
              <a:rPr lang="en-US" sz="1599" spc="-47">
                <a:solidFill>
                  <a:srgbClr val="F2E9E4"/>
                </a:solidFill>
                <a:latin typeface="Open Sauce"/>
                <a:ea typeface="Open Sauce"/>
                <a:cs typeface="Open Sauce"/>
                <a:sym typeface="Open Sauce"/>
              </a:rPr>
              <a:t>Lorem ipsum odor amet, consectetuer adipiscing elit. Adipiscing a blandit lectus quam, penatibus enim cursus. Et cubilia bibendum enim interdum aliquam molestie purus litora malesuada. Vel commodo aliquet iaculis tristique platea turpis; curae nec.</a:t>
            </a:r>
          </a:p>
        </p:txBody>
      </p:sp>
      <p:sp>
        <p:nvSpPr>
          <p:cNvPr name="TextBox 16" id="16"/>
          <p:cNvSpPr txBox="true"/>
          <p:nvPr/>
        </p:nvSpPr>
        <p:spPr>
          <a:xfrm rot="0">
            <a:off x="7180798" y="2030208"/>
            <a:ext cx="1278842" cy="255905"/>
          </a:xfrm>
          <a:prstGeom prst="rect">
            <a:avLst/>
          </a:prstGeom>
        </p:spPr>
        <p:txBody>
          <a:bodyPr anchor="t" rtlCol="false" tIns="0" lIns="0" bIns="0" rIns="0">
            <a:spAutoFit/>
          </a:bodyPr>
          <a:lstStyle/>
          <a:p>
            <a:pPr algn="l">
              <a:lnSpc>
                <a:spcPts val="2079"/>
              </a:lnSpc>
            </a:pPr>
            <a:r>
              <a:rPr lang="en-US" sz="1599" spc="-47" b="true">
                <a:solidFill>
                  <a:srgbClr val="C9ADA7"/>
                </a:solidFill>
                <a:latin typeface="Open Sauce Bold"/>
                <a:ea typeface="Open Sauce Bold"/>
                <a:cs typeface="Open Sauce Bold"/>
                <a:sym typeface="Open Sauce Bold"/>
              </a:rPr>
              <a:t>Strategy 02</a:t>
            </a:r>
          </a:p>
        </p:txBody>
      </p:sp>
      <p:sp>
        <p:nvSpPr>
          <p:cNvPr name="TextBox 17" id="17"/>
          <p:cNvSpPr txBox="true"/>
          <p:nvPr/>
        </p:nvSpPr>
        <p:spPr>
          <a:xfrm rot="0">
            <a:off x="13336440" y="1371525"/>
            <a:ext cx="3926404" cy="1798955"/>
          </a:xfrm>
          <a:prstGeom prst="rect">
            <a:avLst/>
          </a:prstGeom>
        </p:spPr>
        <p:txBody>
          <a:bodyPr anchor="t" rtlCol="false" tIns="0" lIns="0" bIns="0" rIns="0">
            <a:spAutoFit/>
          </a:bodyPr>
          <a:lstStyle/>
          <a:p>
            <a:pPr algn="l">
              <a:lnSpc>
                <a:spcPts val="2079"/>
              </a:lnSpc>
            </a:pPr>
            <a:r>
              <a:rPr lang="en-US" sz="1599" spc="-47">
                <a:solidFill>
                  <a:srgbClr val="F2E9E4"/>
                </a:solidFill>
                <a:latin typeface="Open Sauce"/>
                <a:ea typeface="Open Sauce"/>
                <a:cs typeface="Open Sauce"/>
                <a:sym typeface="Open Sauce"/>
              </a:rPr>
              <a:t>Lorem ipsum odor amet, consectetuer adipiscing elit. Adipiscing a blandit lectus quam, penatibus enim cursus. Et cubilia bibendum enim interdum aliquam molestie purus litora malesuada. Vel commodo aliquet iaculis tristique platea turpis; curae nec.</a:t>
            </a:r>
          </a:p>
        </p:txBody>
      </p:sp>
      <p:sp>
        <p:nvSpPr>
          <p:cNvPr name="TextBox 18" id="18"/>
          <p:cNvSpPr txBox="true"/>
          <p:nvPr/>
        </p:nvSpPr>
        <p:spPr>
          <a:xfrm rot="0">
            <a:off x="13336440" y="1009650"/>
            <a:ext cx="1278842" cy="255905"/>
          </a:xfrm>
          <a:prstGeom prst="rect">
            <a:avLst/>
          </a:prstGeom>
        </p:spPr>
        <p:txBody>
          <a:bodyPr anchor="t" rtlCol="false" tIns="0" lIns="0" bIns="0" rIns="0">
            <a:spAutoFit/>
          </a:bodyPr>
          <a:lstStyle/>
          <a:p>
            <a:pPr algn="l">
              <a:lnSpc>
                <a:spcPts val="2079"/>
              </a:lnSpc>
            </a:pPr>
            <a:r>
              <a:rPr lang="en-US" sz="1599" spc="-47" b="true">
                <a:solidFill>
                  <a:srgbClr val="C9ADA7"/>
                </a:solidFill>
                <a:latin typeface="Open Sauce Bold"/>
                <a:ea typeface="Open Sauce Bold"/>
                <a:cs typeface="Open Sauce Bold"/>
                <a:sym typeface="Open Sauce Bold"/>
              </a:rPr>
              <a:t>Strategy 03</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22223B"/>
        </a:solidFill>
      </p:bgPr>
    </p:bg>
    <p:spTree>
      <p:nvGrpSpPr>
        <p:cNvPr id="1" name=""/>
        <p:cNvGrpSpPr/>
        <p:nvPr/>
      </p:nvGrpSpPr>
      <p:grpSpPr>
        <a:xfrm>
          <a:off x="0" y="0"/>
          <a:ext cx="0" cy="0"/>
          <a:chOff x="0" y="0"/>
          <a:chExt cx="0" cy="0"/>
        </a:xfrm>
      </p:grpSpPr>
      <p:sp>
        <p:nvSpPr>
          <p:cNvPr name="Freeform 2" id="2"/>
          <p:cNvSpPr/>
          <p:nvPr/>
        </p:nvSpPr>
        <p:spPr>
          <a:xfrm flipH="false" flipV="false" rot="0">
            <a:off x="1028700" y="1028700"/>
            <a:ext cx="300484" cy="302685"/>
          </a:xfrm>
          <a:custGeom>
            <a:avLst/>
            <a:gdLst/>
            <a:ahLst/>
            <a:cxnLst/>
            <a:rect r="r" b="b" t="t" l="l"/>
            <a:pathLst>
              <a:path h="302685" w="300484">
                <a:moveTo>
                  <a:pt x="0" y="0"/>
                </a:moveTo>
                <a:lnTo>
                  <a:pt x="300484" y="0"/>
                </a:lnTo>
                <a:lnTo>
                  <a:pt x="300484" y="302685"/>
                </a:lnTo>
                <a:lnTo>
                  <a:pt x="0" y="30268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2585940" y="0"/>
            <a:ext cx="5702060" cy="6385167"/>
            <a:chOff x="0" y="0"/>
            <a:chExt cx="6350000" cy="7110730"/>
          </a:xfrm>
        </p:grpSpPr>
        <p:sp>
          <p:nvSpPr>
            <p:cNvPr name="Freeform 4" id="4"/>
            <p:cNvSpPr/>
            <p:nvPr/>
          </p:nvSpPr>
          <p:spPr>
            <a:xfrm flipH="false" flipV="false" rot="0">
              <a:off x="0" y="0"/>
              <a:ext cx="6350000" cy="7110730"/>
            </a:xfrm>
            <a:custGeom>
              <a:avLst/>
              <a:gdLst/>
              <a:ahLst/>
              <a:cxnLst/>
              <a:rect r="r" b="b" t="t" l="l"/>
              <a:pathLst>
                <a:path h="7110730" w="6350000">
                  <a:moveTo>
                    <a:pt x="6350000" y="4700270"/>
                  </a:moveTo>
                  <a:lnTo>
                    <a:pt x="0" y="7110730"/>
                  </a:lnTo>
                  <a:lnTo>
                    <a:pt x="0" y="2410460"/>
                  </a:lnTo>
                  <a:lnTo>
                    <a:pt x="6350000" y="0"/>
                  </a:lnTo>
                  <a:close/>
                </a:path>
              </a:pathLst>
            </a:custGeom>
            <a:blipFill>
              <a:blip r:embed="rId4"/>
              <a:stretch>
                <a:fillRect l="-19403" t="0" r="-48356" b="0"/>
              </a:stretch>
            </a:blipFill>
          </p:spPr>
        </p:sp>
      </p:grpSp>
      <p:grpSp>
        <p:nvGrpSpPr>
          <p:cNvPr name="Group 5" id="5"/>
          <p:cNvGrpSpPr/>
          <p:nvPr/>
        </p:nvGrpSpPr>
        <p:grpSpPr>
          <a:xfrm rot="0">
            <a:off x="0" y="4906645"/>
            <a:ext cx="4804746" cy="5380355"/>
            <a:chOff x="0" y="0"/>
            <a:chExt cx="6350000" cy="7110730"/>
          </a:xfrm>
        </p:grpSpPr>
        <p:sp>
          <p:nvSpPr>
            <p:cNvPr name="Freeform 6" id="6"/>
            <p:cNvSpPr/>
            <p:nvPr/>
          </p:nvSpPr>
          <p:spPr>
            <a:xfrm flipH="false" flipV="false" rot="0">
              <a:off x="0" y="0"/>
              <a:ext cx="6350000" cy="7110730"/>
            </a:xfrm>
            <a:custGeom>
              <a:avLst/>
              <a:gdLst/>
              <a:ahLst/>
              <a:cxnLst/>
              <a:rect r="r" b="b" t="t" l="l"/>
              <a:pathLst>
                <a:path h="7110730" w="6350000">
                  <a:moveTo>
                    <a:pt x="6350000" y="4700270"/>
                  </a:moveTo>
                  <a:lnTo>
                    <a:pt x="0" y="7110730"/>
                  </a:lnTo>
                  <a:lnTo>
                    <a:pt x="0" y="2410460"/>
                  </a:lnTo>
                  <a:lnTo>
                    <a:pt x="6350000" y="0"/>
                  </a:lnTo>
                  <a:close/>
                </a:path>
              </a:pathLst>
            </a:custGeom>
            <a:blipFill>
              <a:blip r:embed="rId5"/>
              <a:stretch>
                <a:fillRect l="-46742" t="0" r="-46742" b="0"/>
              </a:stretch>
            </a:blipFill>
          </p:spPr>
        </p:sp>
      </p:grpSp>
      <p:sp>
        <p:nvSpPr>
          <p:cNvPr name="TextBox 7" id="7"/>
          <p:cNvSpPr txBox="true"/>
          <p:nvPr/>
        </p:nvSpPr>
        <p:spPr>
          <a:xfrm rot="0">
            <a:off x="6036918" y="2771496"/>
            <a:ext cx="4628472" cy="1377949"/>
          </a:xfrm>
          <a:prstGeom prst="rect">
            <a:avLst/>
          </a:prstGeom>
        </p:spPr>
        <p:txBody>
          <a:bodyPr anchor="t" rtlCol="false" tIns="0" lIns="0" bIns="0" rIns="0">
            <a:spAutoFit/>
          </a:bodyPr>
          <a:lstStyle/>
          <a:p>
            <a:pPr algn="l">
              <a:lnSpc>
                <a:spcPts val="11200"/>
              </a:lnSpc>
              <a:spcBef>
                <a:spcPct val="0"/>
              </a:spcBef>
            </a:pPr>
            <a:r>
              <a:rPr lang="en-US" sz="8000" spc="-240">
                <a:solidFill>
                  <a:srgbClr val="F2E9E4"/>
                </a:solidFill>
                <a:latin typeface="Open Sauce"/>
                <a:ea typeface="Open Sauce"/>
                <a:cs typeface="Open Sauce"/>
                <a:sym typeface="Open Sauce"/>
              </a:rPr>
              <a:t>Analysis</a:t>
            </a:r>
          </a:p>
        </p:txBody>
      </p:sp>
      <p:sp>
        <p:nvSpPr>
          <p:cNvPr name="TextBox 8" id="8"/>
          <p:cNvSpPr txBox="true"/>
          <p:nvPr/>
        </p:nvSpPr>
        <p:spPr>
          <a:xfrm rot="0">
            <a:off x="1527124" y="1024150"/>
            <a:ext cx="1726302" cy="273685"/>
          </a:xfrm>
          <a:prstGeom prst="rect">
            <a:avLst/>
          </a:prstGeom>
        </p:spPr>
        <p:txBody>
          <a:bodyPr anchor="t" rtlCol="false" tIns="0" lIns="0" bIns="0" rIns="0">
            <a:spAutoFit/>
          </a:bodyPr>
          <a:lstStyle/>
          <a:p>
            <a:pPr algn="l">
              <a:lnSpc>
                <a:spcPts val="2239"/>
              </a:lnSpc>
              <a:spcBef>
                <a:spcPct val="0"/>
              </a:spcBef>
            </a:pPr>
            <a:r>
              <a:rPr lang="en-US" b="true" sz="1599" spc="-47">
                <a:solidFill>
                  <a:srgbClr val="F2E9E4"/>
                </a:solidFill>
                <a:latin typeface="Open Sauce Bold"/>
                <a:ea typeface="Open Sauce Bold"/>
                <a:cs typeface="Open Sauce Bold"/>
                <a:sym typeface="Open Sauce Bold"/>
              </a:rPr>
              <a:t>Salford &amp; Co.</a:t>
            </a:r>
          </a:p>
        </p:txBody>
      </p:sp>
      <p:sp>
        <p:nvSpPr>
          <p:cNvPr name="TextBox 9" id="9"/>
          <p:cNvSpPr txBox="true"/>
          <p:nvPr/>
        </p:nvSpPr>
        <p:spPr>
          <a:xfrm rot="0">
            <a:off x="6036918" y="4887595"/>
            <a:ext cx="5316850" cy="4370705"/>
          </a:xfrm>
          <a:prstGeom prst="rect">
            <a:avLst/>
          </a:prstGeom>
        </p:spPr>
        <p:txBody>
          <a:bodyPr anchor="t" rtlCol="false" tIns="0" lIns="0" bIns="0" rIns="0">
            <a:spAutoFit/>
          </a:bodyPr>
          <a:lstStyle/>
          <a:p>
            <a:pPr algn="l">
              <a:lnSpc>
                <a:spcPts val="2079"/>
              </a:lnSpc>
            </a:pPr>
            <a:r>
              <a:rPr lang="en-US" sz="1599" spc="-47">
                <a:solidFill>
                  <a:srgbClr val="F2E9E4"/>
                </a:solidFill>
                <a:latin typeface="Open Sauce"/>
                <a:ea typeface="Open Sauce"/>
                <a:cs typeface="Open Sauce"/>
                <a:sym typeface="Open Sauce"/>
              </a:rPr>
              <a:t>Lorem ipsum odor amet, consectetuer adipiscing elit. Adipiscing a blandit lectus quam, penatibus enim cursus. Et cubilia bibendum enim interdum aliquam molestie purus litora malesuada. Vel commodo aliquet iaculis tristique platea turpis; curae nec. At condimentum placerat curae bibendum suspendisse. Elementum facilisi enim in id neque viverra convallis curabitur. Taciti vulputate consequat varius tellus nullam neque. Eu habitasse semper placerat tempus accumsan, adipiscing netus.</a:t>
            </a:r>
          </a:p>
          <a:p>
            <a:pPr algn="l">
              <a:lnSpc>
                <a:spcPts val="2079"/>
              </a:lnSpc>
            </a:pPr>
          </a:p>
          <a:p>
            <a:pPr algn="l">
              <a:lnSpc>
                <a:spcPts val="2079"/>
              </a:lnSpc>
            </a:pPr>
            <a:r>
              <a:rPr lang="en-US" sz="1599" spc="-47">
                <a:solidFill>
                  <a:srgbClr val="F2E9E4"/>
                </a:solidFill>
                <a:latin typeface="Open Sauce"/>
                <a:ea typeface="Open Sauce"/>
                <a:cs typeface="Open Sauce"/>
                <a:sym typeface="Open Sauce"/>
              </a:rPr>
              <a:t>Malesuada erat adipiscing nunc nibh natoque, sapien hendrerit. Facilisis volutpat fringilla penatibus potenti eget luctus ornare. Semper iaculis pharetra sociosqu interdum; sagittis nulla aenean dolor. Nunc egestas justo; rutrum ut sociosqu mauris. Sodales enim finibus, eu neque hac nulla maximus diam et.</a:t>
            </a:r>
          </a:p>
        </p:txBody>
      </p:sp>
      <p:sp>
        <p:nvSpPr>
          <p:cNvPr name="TextBox 10" id="10"/>
          <p:cNvSpPr txBox="true"/>
          <p:nvPr/>
        </p:nvSpPr>
        <p:spPr>
          <a:xfrm rot="0">
            <a:off x="14532870" y="6687820"/>
            <a:ext cx="2726430" cy="2570480"/>
          </a:xfrm>
          <a:prstGeom prst="rect">
            <a:avLst/>
          </a:prstGeom>
        </p:spPr>
        <p:txBody>
          <a:bodyPr anchor="t" rtlCol="false" tIns="0" lIns="0" bIns="0" rIns="0">
            <a:spAutoFit/>
          </a:bodyPr>
          <a:lstStyle/>
          <a:p>
            <a:pPr algn="l">
              <a:lnSpc>
                <a:spcPts val="2079"/>
              </a:lnSpc>
            </a:pPr>
            <a:r>
              <a:rPr lang="en-US" sz="1599" spc="-47">
                <a:solidFill>
                  <a:srgbClr val="F2E9E4"/>
                </a:solidFill>
                <a:latin typeface="Open Sauce"/>
                <a:ea typeface="Open Sauce"/>
                <a:cs typeface="Open Sauce"/>
                <a:sym typeface="Open Sauce"/>
              </a:rPr>
              <a:t>Lorem ipsum odor amet, consectetuer adipiscing elit. Adipiscing a blandit lectus quam, penatibus enim cursus. Et cubilia bibendum enim interdum aliquam molestie purus litora malesuada. Vel commodo aliquet iaculis tristique platea turpis; curae nec.</a:t>
            </a:r>
          </a:p>
        </p:txBody>
      </p:sp>
      <p:grpSp>
        <p:nvGrpSpPr>
          <p:cNvPr name="Group 11" id="11"/>
          <p:cNvGrpSpPr/>
          <p:nvPr/>
        </p:nvGrpSpPr>
        <p:grpSpPr>
          <a:xfrm rot="5400000">
            <a:off x="10803625" y="-95037"/>
            <a:ext cx="4052501" cy="2314575"/>
            <a:chOff x="0" y="0"/>
            <a:chExt cx="1067325" cy="609600"/>
          </a:xfrm>
        </p:grpSpPr>
        <p:sp>
          <p:nvSpPr>
            <p:cNvPr name="Freeform 12" id="12"/>
            <p:cNvSpPr/>
            <p:nvPr/>
          </p:nvSpPr>
          <p:spPr>
            <a:xfrm flipH="false" flipV="false" rot="0">
              <a:off x="0" y="0"/>
              <a:ext cx="1067325" cy="609600"/>
            </a:xfrm>
            <a:custGeom>
              <a:avLst/>
              <a:gdLst/>
              <a:ahLst/>
              <a:cxnLst/>
              <a:rect r="r" b="b" t="t" l="l"/>
              <a:pathLst>
                <a:path h="609600" w="1067325">
                  <a:moveTo>
                    <a:pt x="864125" y="0"/>
                  </a:moveTo>
                  <a:lnTo>
                    <a:pt x="0" y="0"/>
                  </a:lnTo>
                  <a:lnTo>
                    <a:pt x="203200" y="609600"/>
                  </a:lnTo>
                  <a:lnTo>
                    <a:pt x="1067325" y="609600"/>
                  </a:lnTo>
                  <a:lnTo>
                    <a:pt x="864125" y="0"/>
                  </a:lnTo>
                  <a:close/>
                </a:path>
              </a:pathLst>
            </a:custGeom>
            <a:solidFill>
              <a:srgbClr val="C9ADA7"/>
            </a:solidFill>
          </p:spPr>
        </p:sp>
        <p:sp>
          <p:nvSpPr>
            <p:cNvPr name="TextBox 13" id="13"/>
            <p:cNvSpPr txBox="true"/>
            <p:nvPr/>
          </p:nvSpPr>
          <p:spPr>
            <a:xfrm>
              <a:off x="101600" y="-38100"/>
              <a:ext cx="864125" cy="647700"/>
            </a:xfrm>
            <a:prstGeom prst="rect">
              <a:avLst/>
            </a:prstGeom>
          </p:spPr>
          <p:txBody>
            <a:bodyPr anchor="ctr" rtlCol="false" tIns="50800" lIns="50800" bIns="50800" rIns="50800"/>
            <a:lstStyle/>
            <a:p>
              <a:pPr algn="ctr">
                <a:lnSpc>
                  <a:spcPts val="2239"/>
                </a:lnSpc>
              </a:pPr>
            </a:p>
          </p:txBody>
        </p:sp>
      </p:grpSp>
      <p:grpSp>
        <p:nvGrpSpPr>
          <p:cNvPr name="Group 14" id="14"/>
          <p:cNvGrpSpPr/>
          <p:nvPr/>
        </p:nvGrpSpPr>
        <p:grpSpPr>
          <a:xfrm rot="5400000">
            <a:off x="580652" y="4928686"/>
            <a:ext cx="2089522" cy="1193425"/>
            <a:chOff x="0" y="0"/>
            <a:chExt cx="1067325" cy="609600"/>
          </a:xfrm>
        </p:grpSpPr>
        <p:sp>
          <p:nvSpPr>
            <p:cNvPr name="Freeform 15" id="15"/>
            <p:cNvSpPr/>
            <p:nvPr/>
          </p:nvSpPr>
          <p:spPr>
            <a:xfrm flipH="false" flipV="false" rot="0">
              <a:off x="0" y="0"/>
              <a:ext cx="1067325" cy="609600"/>
            </a:xfrm>
            <a:custGeom>
              <a:avLst/>
              <a:gdLst/>
              <a:ahLst/>
              <a:cxnLst/>
              <a:rect r="r" b="b" t="t" l="l"/>
              <a:pathLst>
                <a:path h="609600" w="1067325">
                  <a:moveTo>
                    <a:pt x="864125" y="0"/>
                  </a:moveTo>
                  <a:lnTo>
                    <a:pt x="0" y="0"/>
                  </a:lnTo>
                  <a:lnTo>
                    <a:pt x="203200" y="609600"/>
                  </a:lnTo>
                  <a:lnTo>
                    <a:pt x="1067325" y="609600"/>
                  </a:lnTo>
                  <a:lnTo>
                    <a:pt x="864125" y="0"/>
                  </a:lnTo>
                  <a:close/>
                </a:path>
              </a:pathLst>
            </a:custGeom>
            <a:solidFill>
              <a:srgbClr val="C9ADA7"/>
            </a:solidFill>
          </p:spPr>
        </p:sp>
        <p:sp>
          <p:nvSpPr>
            <p:cNvPr name="TextBox 16" id="16"/>
            <p:cNvSpPr txBox="true"/>
            <p:nvPr/>
          </p:nvSpPr>
          <p:spPr>
            <a:xfrm>
              <a:off x="101600" y="-38100"/>
              <a:ext cx="864125" cy="647700"/>
            </a:xfrm>
            <a:prstGeom prst="rect">
              <a:avLst/>
            </a:prstGeom>
          </p:spPr>
          <p:txBody>
            <a:bodyPr anchor="ctr" rtlCol="false" tIns="50800" lIns="50800" bIns="50800" rIns="50800"/>
            <a:lstStyle/>
            <a:p>
              <a:pPr algn="ctr">
                <a:lnSpc>
                  <a:spcPts val="2239"/>
                </a:lnSpc>
              </a:pP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DAGfCtG2RBA</dc:identifier>
  <dcterms:modified xsi:type="dcterms:W3CDTF">2011-08-01T06:04:30Z</dcterms:modified>
  <cp:revision>1</cp:revision>
  <dc:title>Lorem ipsum odor amet, consectetuer adipiscing elit. Adipiscing a blandit lectus quam, penatibus enim cursus. Et cubilia bibendum enim interdum aliquam molestie purus litora malesuada. Vel commodo aliquet iaculis tristique platea turpis; curae nec. At</dc:title>
</cp:coreProperties>
</file>

<file path=docProps/thumbnail.jpeg>
</file>